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A16"/>
    <a:srgbClr val="6D6E71"/>
    <a:srgbClr val="969696"/>
    <a:srgbClr val="DCDDDE"/>
    <a:srgbClr val="6D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-210" y="-210"/>
      </p:cViewPr>
      <p:guideLst>
        <p:guide orient="horz" pos="2160"/>
        <p:guide orient="horz" pos="4156"/>
        <p:guide orient="horz" pos="935"/>
        <p:guide orient="horz" pos="391"/>
        <p:guide pos="2880"/>
        <p:guide pos="295"/>
        <p:guide pos="54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ebarra\Documents\_VANESSA\Pesquisas\Ipsos\Tom%20Micro\Audi&#234;ncia%20e%20Perfil\1_4%20Mercados\Band%20Outernet%204M%20-%20Ranking%20Ve&#237;culos%20(banco%20jul12jun13)%20ShareEst&#225;tico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938110284995373E-2"/>
          <c:y val="0.13047076614080363"/>
          <c:w val="0.43931859469202267"/>
          <c:h val="0.85646293852734989"/>
        </c:manualLayout>
      </c:layout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spPr>
            <a:solidFill>
              <a:srgbClr val="E20A1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c:spPr>
          <c:dPt>
            <c:idx val="0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c:spPr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c:spPr>
          </c:dPt>
          <c:dPt>
            <c:idx val="2"/>
            <c:bubble3D val="0"/>
            <c:spPr>
              <a:solidFill>
                <a:srgbClr val="FF000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c:spPr>
          </c:dPt>
          <c:dPt>
            <c:idx val="3"/>
            <c:bubble3D val="0"/>
          </c:dPt>
          <c:dPt>
            <c:idx val="4"/>
            <c:bubble3D val="0"/>
            <c:spPr>
              <a:solidFill>
                <a:schemeClr val="accent2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c:spPr>
          </c:dPt>
          <c:dLbls>
            <c:dLbl>
              <c:idx val="2"/>
              <c:spPr/>
              <c:txPr>
                <a:bodyPr/>
                <a:lstStyle/>
                <a:p>
                  <a:pPr>
                    <a:defRPr b="1">
                      <a:solidFill>
                        <a:schemeClr val="bg1"/>
                      </a:solidFill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/>
                <a:lstStyle/>
                <a:p>
                  <a:pPr>
                    <a:defRPr b="1">
                      <a:solidFill>
                        <a:schemeClr val="bg1"/>
                      </a:solidFill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b="1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Plan1!$A$2:$A$6</c:f>
              <c:strCache>
                <c:ptCount val="5"/>
                <c:pt idx="0">
                  <c:v>Classe A</c:v>
                </c:pt>
                <c:pt idx="1">
                  <c:v>Classe B1</c:v>
                </c:pt>
                <c:pt idx="2">
                  <c:v>Classe B2</c:v>
                </c:pt>
                <c:pt idx="3">
                  <c:v>Classe C</c:v>
                </c:pt>
                <c:pt idx="4">
                  <c:v>Classe DE</c:v>
                </c:pt>
              </c:strCache>
            </c:strRef>
          </c:cat>
          <c:val>
            <c:numRef>
              <c:f>Plan1!$B$2:$B$6</c:f>
              <c:numCache>
                <c:formatCode>0%</c:formatCode>
                <c:ptCount val="5"/>
                <c:pt idx="0">
                  <c:v>0.06</c:v>
                </c:pt>
                <c:pt idx="1">
                  <c:v>0.15</c:v>
                </c:pt>
                <c:pt idx="2">
                  <c:v>0.25</c:v>
                </c:pt>
                <c:pt idx="3">
                  <c:v>0.46</c:v>
                </c:pt>
                <c:pt idx="4">
                  <c:v>7.0000000000000007E-2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3549740201588512"/>
          <c:y val="1.0358159051188939E-2"/>
          <c:w val="0.34372308821692715"/>
          <c:h val="0.9669253165493108"/>
        </c:manualLayout>
      </c:layout>
      <c:overlay val="0"/>
      <c:txPr>
        <a:bodyPr/>
        <a:lstStyle/>
        <a:p>
          <a:pPr>
            <a:defRPr b="1"/>
          </a:pPr>
          <a:endParaRPr lang="pt-BR"/>
        </a:p>
      </c:txPr>
    </c:legend>
    <c:plotVisOnly val="1"/>
    <c:dispBlanksAs val="gap"/>
    <c:showDLblsOverMax val="0"/>
  </c:chart>
  <c:txPr>
    <a:bodyPr/>
    <a:lstStyle/>
    <a:p>
      <a:pPr>
        <a:defRPr sz="1600">
          <a:latin typeface="Arial" pitchFamily="34" charset="0"/>
          <a:cs typeface="Arial" pitchFamily="34" charset="0"/>
        </a:defRPr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  <c:spPr>
        <a:noFill/>
        <a:ln>
          <a:noFill/>
        </a:ln>
      </c:spPr>
    </c:sideWall>
    <c:backWall>
      <c:thickness val="0"/>
      <c:spPr>
        <a:noFill/>
        <a:ln>
          <a:noFill/>
        </a:ln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ln>
              <a:noFill/>
            </a:ln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</c:dPt>
          <c:dPt>
            <c:idx val="4"/>
            <c:invertIfNegative val="0"/>
            <c:bubble3D val="0"/>
            <c:spPr>
              <a:solidFill>
                <a:srgbClr val="E20A16"/>
              </a:solidFill>
              <a:ln>
                <a:noFill/>
              </a:ln>
            </c:spPr>
          </c:dPt>
          <c:dLbls>
            <c:dLbl>
              <c:idx val="3"/>
              <c:spPr/>
              <c:txPr>
                <a:bodyPr/>
                <a:lstStyle/>
                <a:p>
                  <a:pPr>
                    <a:defRPr sz="1100" b="0"/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/>
              <c:txPr>
                <a:bodyPr/>
                <a:lstStyle/>
                <a:p>
                  <a:pPr>
                    <a:defRPr sz="1300" b="1"/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1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Ranking!$B$1:$B$15</c:f>
              <c:strCache>
                <c:ptCount val="15"/>
                <c:pt idx="0">
                  <c:v>Globo</c:v>
                </c:pt>
                <c:pt idx="1">
                  <c:v>Record</c:v>
                </c:pt>
                <c:pt idx="2">
                  <c:v>SBT</c:v>
                </c:pt>
                <c:pt idx="3">
                  <c:v>Google</c:v>
                </c:pt>
                <c:pt idx="4">
                  <c:v>Band Outernet</c:v>
                </c:pt>
                <c:pt idx="5">
                  <c:v>Facebook</c:v>
                </c:pt>
                <c:pt idx="6">
                  <c:v>Band</c:v>
                </c:pt>
                <c:pt idx="7">
                  <c:v>Youtube</c:v>
                </c:pt>
                <c:pt idx="8">
                  <c:v>Telecine Pipoca</c:v>
                </c:pt>
                <c:pt idx="9">
                  <c:v>Fox</c:v>
                </c:pt>
                <c:pt idx="10">
                  <c:v>Sportv</c:v>
                </c:pt>
                <c:pt idx="11">
                  <c:v>Globo.Com</c:v>
                </c:pt>
                <c:pt idx="12">
                  <c:v>Rede TV!</c:v>
                </c:pt>
                <c:pt idx="13">
                  <c:v>TNT</c:v>
                </c:pt>
                <c:pt idx="14">
                  <c:v>Telecine Premium</c:v>
                </c:pt>
              </c:strCache>
            </c:strRef>
          </c:cat>
          <c:val>
            <c:numRef>
              <c:f>Ranking!$C$1:$C$15</c:f>
              <c:numCache>
                <c:formatCode>0%</c:formatCode>
                <c:ptCount val="15"/>
                <c:pt idx="0">
                  <c:v>0.91720000000000002</c:v>
                </c:pt>
                <c:pt idx="1">
                  <c:v>0.65790000000000004</c:v>
                </c:pt>
                <c:pt idx="2">
                  <c:v>0.62139999999999995</c:v>
                </c:pt>
                <c:pt idx="3">
                  <c:v>0.48110000000000003</c:v>
                </c:pt>
                <c:pt idx="4">
                  <c:v>0.443</c:v>
                </c:pt>
                <c:pt idx="5">
                  <c:v>0.40050000000000002</c:v>
                </c:pt>
                <c:pt idx="6">
                  <c:v>0.39610000000000001</c:v>
                </c:pt>
                <c:pt idx="7">
                  <c:v>0.27800000000000002</c:v>
                </c:pt>
                <c:pt idx="8">
                  <c:v>0.2</c:v>
                </c:pt>
                <c:pt idx="9">
                  <c:v>0.18149999999999999</c:v>
                </c:pt>
                <c:pt idx="10">
                  <c:v>0.17130000000000001</c:v>
                </c:pt>
                <c:pt idx="11">
                  <c:v>0.16839999999999999</c:v>
                </c:pt>
                <c:pt idx="12">
                  <c:v>0.16189999999999999</c:v>
                </c:pt>
                <c:pt idx="13">
                  <c:v>0.152</c:v>
                </c:pt>
                <c:pt idx="14">
                  <c:v>0.15110000000000001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2299136"/>
        <c:axId val="42402944"/>
        <c:axId val="0"/>
      </c:bar3DChart>
      <c:catAx>
        <c:axId val="622991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pt-BR"/>
          </a:p>
        </c:txPr>
        <c:crossAx val="42402944"/>
        <c:crosses val="autoZero"/>
        <c:auto val="1"/>
        <c:lblAlgn val="ctr"/>
        <c:lblOffset val="100"/>
        <c:noMultiLvlLbl val="0"/>
      </c:catAx>
      <c:valAx>
        <c:axId val="4240294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62299136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pt-B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07/08/2014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632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07/08/2014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987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07/08/2014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58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07/08/2014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 7"/>
          <p:cNvSpPr/>
          <p:nvPr userDrawn="1"/>
        </p:nvSpPr>
        <p:spPr>
          <a:xfrm>
            <a:off x="723910" y="5397"/>
            <a:ext cx="2146146" cy="399267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2870056" y="5397"/>
            <a:ext cx="6273944" cy="399267"/>
          </a:xfrm>
          <a:prstGeom prst="rect">
            <a:avLst/>
          </a:prstGeom>
          <a:solidFill>
            <a:srgbClr val="E20A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5397"/>
            <a:ext cx="723910" cy="399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7246278" y="404664"/>
            <a:ext cx="1502186" cy="43204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 userDrawn="1"/>
        </p:nvSpPr>
        <p:spPr>
          <a:xfrm>
            <a:off x="0" y="6669088"/>
            <a:ext cx="9144000" cy="188912"/>
          </a:xfrm>
          <a:prstGeom prst="rect">
            <a:avLst/>
          </a:prstGeom>
          <a:solidFill>
            <a:srgbClr val="E20A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30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07/08/2014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667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07/08/2014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285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07/08/2014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610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07/08/2014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34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07/08/2014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049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07/08/2014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309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07/08/2014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7957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6FE57-279C-4C00-B409-A3084415F520}" type="datetimeFigureOut">
              <a:rPr lang="pt-BR" smtClean="0"/>
              <a:t>07/08/2014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0" y="1484313"/>
            <a:ext cx="9144000" cy="51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95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12" Type="http://schemas.openxmlformats.org/officeDocument/2006/relationships/image" Target="../media/image27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chart" Target="../charts/chart1.xml"/><Relationship Id="rId5" Type="http://schemas.openxmlformats.org/officeDocument/2006/relationships/image" Target="../media/image53.png"/><Relationship Id="rId10" Type="http://schemas.openxmlformats.org/officeDocument/2006/relationships/image" Target="../media/image58.jpeg"/><Relationship Id="rId4" Type="http://schemas.openxmlformats.org/officeDocument/2006/relationships/image" Target="../media/image52.png"/><Relationship Id="rId9" Type="http://schemas.openxmlformats.org/officeDocument/2006/relationships/image" Target="../media/image5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27.png"/><Relationship Id="rId4" Type="http://schemas.openxmlformats.org/officeDocument/2006/relationships/image" Target="../media/image38.png"/><Relationship Id="rId9" Type="http://schemas.openxmlformats.org/officeDocument/2006/relationships/image" Target="../media/image4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hlinkClick r:id="" action="ppaction://noaction"/>
          </p:cNvPr>
          <p:cNvSpPr/>
          <p:nvPr/>
        </p:nvSpPr>
        <p:spPr>
          <a:xfrm>
            <a:off x="1588" y="1057275"/>
            <a:ext cx="423862" cy="41433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5" name="Retângulo 4">
            <a:hlinkClick r:id="" action="ppaction://hlinkshowjump?jump=previousslide"/>
          </p:cNvPr>
          <p:cNvSpPr/>
          <p:nvPr/>
        </p:nvSpPr>
        <p:spPr>
          <a:xfrm>
            <a:off x="1588" y="0"/>
            <a:ext cx="423862" cy="41433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6" name="Retângulo 5">
            <a:hlinkClick r:id="" action="ppaction://hlinkshowjump?jump=nextslide"/>
          </p:cNvPr>
          <p:cNvSpPr/>
          <p:nvPr/>
        </p:nvSpPr>
        <p:spPr>
          <a:xfrm>
            <a:off x="1588" y="414338"/>
            <a:ext cx="423862" cy="4143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350" y="1495425"/>
            <a:ext cx="785813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63" y="1495425"/>
            <a:ext cx="81121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5" y="1495425"/>
            <a:ext cx="766763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1511300"/>
            <a:ext cx="757237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2332038"/>
            <a:ext cx="237013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3846513"/>
            <a:ext cx="237013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4730750"/>
            <a:ext cx="2359025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730750"/>
            <a:ext cx="1133475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738" y="14288"/>
            <a:ext cx="782637" cy="150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825" y="0"/>
            <a:ext cx="2347913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4288"/>
            <a:ext cx="1066800" cy="23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550" y="3859213"/>
            <a:ext cx="1822450" cy="29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5065713"/>
            <a:ext cx="2370138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550" y="2346325"/>
            <a:ext cx="18224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4730750"/>
            <a:ext cx="1463675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625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m 16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38" y="82550"/>
            <a:ext cx="7807325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tângulo 39"/>
          <p:cNvSpPr/>
          <p:nvPr/>
        </p:nvSpPr>
        <p:spPr>
          <a:xfrm>
            <a:off x="427038" y="1504950"/>
            <a:ext cx="4535487" cy="36147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42" name="Imagem 4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03" y="2844353"/>
            <a:ext cx="4108313" cy="1088703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-3220643" y="3211907"/>
            <a:ext cx="6865146" cy="42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3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366611" y="6139904"/>
            <a:ext cx="8208962" cy="519931"/>
            <a:chOff x="684213" y="6139904"/>
            <a:chExt cx="8208962" cy="519931"/>
          </a:xfrm>
        </p:grpSpPr>
        <p:sp>
          <p:nvSpPr>
            <p:cNvPr id="10" name="Retângulo 9"/>
            <p:cNvSpPr/>
            <p:nvPr/>
          </p:nvSpPr>
          <p:spPr bwMode="auto">
            <a:xfrm>
              <a:off x="784873" y="6139904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684213" y="6198170"/>
              <a:ext cx="8208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Ipsos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Estudos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Marplan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EGM –Julho/2012 a Junho/2013 – Filtro: 10+ anos - São Paulo: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81%),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64%) ou rodoviárias | recorda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ter visto alguma propaganda em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21%) ou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sancas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21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%); Rio de Janeiro: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57%) ou rodoviárias | recorda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ter visto alguma propaganda em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37%) ou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sancas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37%);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Porto Alegre: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80%) ou rodoviárias; Brasília: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40%) ou rodoviárias (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13.064.600).</a:t>
              </a:r>
              <a:endParaRPr lang="pt-BR" sz="6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478855" y="1556792"/>
            <a:ext cx="8197601" cy="4428489"/>
            <a:chOff x="478855" y="1556792"/>
            <a:chExt cx="8197601" cy="4428489"/>
          </a:xfrm>
        </p:grpSpPr>
        <p:sp>
          <p:nvSpPr>
            <p:cNvPr id="4" name="Retângulo 3"/>
            <p:cNvSpPr/>
            <p:nvPr/>
          </p:nvSpPr>
          <p:spPr bwMode="auto">
            <a:xfrm>
              <a:off x="2129061" y="1556792"/>
              <a:ext cx="5081117" cy="12350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Retângulo 4"/>
            <p:cNvSpPr/>
            <p:nvPr/>
          </p:nvSpPr>
          <p:spPr bwMode="auto">
            <a:xfrm>
              <a:off x="2138586" y="1663936"/>
              <a:ext cx="45512" cy="202599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tângulo 85"/>
            <p:cNvSpPr>
              <a:spLocks noChangeArrowheads="1"/>
            </p:cNvSpPr>
            <p:nvPr/>
          </p:nvSpPr>
          <p:spPr bwMode="auto">
            <a:xfrm>
              <a:off x="2174574" y="1628800"/>
              <a:ext cx="5035604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Audiência Efetiva 4 Mercados</a:t>
              </a:r>
            </a:p>
            <a:p>
              <a:pPr algn="ctr"/>
              <a:r>
                <a:rPr lang="pt-BR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13.064.600</a:t>
              </a:r>
              <a:endParaRPr lang="pt-B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 pessoas que assistiram a programação da </a:t>
              </a:r>
              <a:r>
                <a:rPr lang="pt-BR" sz="1200" b="1" dirty="0" smtClean="0">
                  <a:solidFill>
                    <a:srgbClr val="E20A16"/>
                  </a:solidFill>
                  <a:latin typeface="Arial" pitchFamily="34" charset="0"/>
                  <a:cs typeface="Arial" pitchFamily="34" charset="0"/>
                </a:rPr>
                <a:t>OUTERNET</a:t>
              </a:r>
              <a:endParaRPr lang="pt-BR" sz="1200" b="1" dirty="0">
                <a:solidFill>
                  <a:srgbClr val="E20A16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etângulo 6"/>
            <p:cNvSpPr/>
            <p:nvPr/>
          </p:nvSpPr>
          <p:spPr bwMode="auto">
            <a:xfrm>
              <a:off x="478855" y="1556794"/>
              <a:ext cx="1539876" cy="12350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2" descr="https://encrypted-tbn2.gstatic.com/images?q=tbn:ANd9GcRLeYkVPjpQHWuUnCy7vroi3xYCQoCJSxyqE93VnhquHZrvTixwp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85" y="1692177"/>
              <a:ext cx="1119187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tângulo 11"/>
            <p:cNvSpPr/>
            <p:nvPr/>
          </p:nvSpPr>
          <p:spPr bwMode="auto">
            <a:xfrm>
              <a:off x="489619" y="1662373"/>
              <a:ext cx="45512" cy="202599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tângulo de cantos arredondados 13"/>
            <p:cNvSpPr/>
            <p:nvPr/>
          </p:nvSpPr>
          <p:spPr>
            <a:xfrm>
              <a:off x="775011" y="3074293"/>
              <a:ext cx="1692651" cy="311274"/>
            </a:xfrm>
            <a:prstGeom prst="round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5" name="Picture 2" descr="http://pixabay.com/static/uploads/photo/2012/04/28/19/08/sign-44080_640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5361" y="3074293"/>
              <a:ext cx="192026" cy="505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CaixaDeTexto 15"/>
            <p:cNvSpPr txBox="1"/>
            <p:nvPr/>
          </p:nvSpPr>
          <p:spPr>
            <a:xfrm>
              <a:off x="775011" y="3068960"/>
              <a:ext cx="169265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47% masculino</a:t>
              </a:r>
            </a:p>
            <a:p>
              <a:endParaRPr lang="pt-BR" sz="400" dirty="0" smtClean="0">
                <a:latin typeface="Arial" pitchFamily="34" charset="0"/>
                <a:cs typeface="Arial" pitchFamily="34" charset="0"/>
              </a:endParaRPr>
            </a:p>
            <a:p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* Igual a população geral</a:t>
              </a:r>
              <a:endParaRPr lang="pt-BR" sz="9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8" name="Picture 2" descr="http://pixabay.com/static/uploads/photo/2012/04/28/19/08/sign-44080_64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686076" y="3075606"/>
              <a:ext cx="233019" cy="505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tângulo de cantos arredondados 18"/>
            <p:cNvSpPr/>
            <p:nvPr/>
          </p:nvSpPr>
          <p:spPr>
            <a:xfrm>
              <a:off x="2957918" y="3074293"/>
              <a:ext cx="1692651" cy="311274"/>
            </a:xfrm>
            <a:prstGeom prst="round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CaixaDeTexto 19"/>
            <p:cNvSpPr txBox="1"/>
            <p:nvPr/>
          </p:nvSpPr>
          <p:spPr>
            <a:xfrm>
              <a:off x="2957918" y="3068960"/>
              <a:ext cx="16926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53% feminino</a:t>
              </a:r>
            </a:p>
            <a:p>
              <a:endParaRPr lang="pt-BR" sz="600" dirty="0" smtClean="0">
                <a:latin typeface="Arial" pitchFamily="34" charset="0"/>
                <a:cs typeface="Arial" pitchFamily="34" charset="0"/>
              </a:endParaRPr>
            </a:p>
            <a:p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* Igual a população geral</a:t>
              </a:r>
              <a:endParaRPr lang="pt-BR" sz="9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2" name="Picture 5" descr="C:\Users\mricardo\Desktop\crianca.png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10499" y="4652962"/>
              <a:ext cx="363646" cy="69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7" descr="C:\Users\mricardo\Desktop\executivo 1.png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633118" y="4382272"/>
              <a:ext cx="355690" cy="969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1"/>
            <p:cNvSpPr/>
            <p:nvPr/>
          </p:nvSpPr>
          <p:spPr>
            <a:xfrm>
              <a:off x="607369" y="4340721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15%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25" name="Rectangle 1"/>
            <p:cNvSpPr/>
            <p:nvPr/>
          </p:nvSpPr>
          <p:spPr>
            <a:xfrm>
              <a:off x="1226866" y="4221088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16%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26" name="Rectangle 1"/>
            <p:cNvSpPr/>
            <p:nvPr/>
          </p:nvSpPr>
          <p:spPr>
            <a:xfrm>
              <a:off x="1855888" y="3870573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23%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27" name="Rectangle 1"/>
            <p:cNvSpPr/>
            <p:nvPr/>
          </p:nvSpPr>
          <p:spPr>
            <a:xfrm>
              <a:off x="2489102" y="4038972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18%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28" name="Rectangle 1"/>
            <p:cNvSpPr/>
            <p:nvPr/>
          </p:nvSpPr>
          <p:spPr>
            <a:xfrm>
              <a:off x="3161557" y="4384154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14%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29" name="Rectangle 1"/>
            <p:cNvSpPr/>
            <p:nvPr/>
          </p:nvSpPr>
          <p:spPr>
            <a:xfrm>
              <a:off x="3800104" y="4384154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14%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pic>
          <p:nvPicPr>
            <p:cNvPr id="30" name="Picture 4" descr="http://pt.dreamstime.com/silhuetas-das-pupilas-da-escola-thumb4602022.jpg"/>
            <p:cNvPicPr>
              <a:picLocks noChangeAspect="1" noChangeArrowheads="1"/>
            </p:cNvPicPr>
            <p:nvPr/>
          </p:nvPicPr>
          <p:blipFill rotWithShape="1">
            <a:blip r:embed="rId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80130" y="4508500"/>
              <a:ext cx="310662" cy="843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7" descr="C:\Users\mricardo\Desktop\executivo 1.png"/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87181" y="4713389"/>
              <a:ext cx="234999" cy="640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2" descr="https://encrypted-tbn2.gstatic.com/images?q=tbn:ANd9GcRf1xgzeHnpdEjbjfx2DcyjI-llIWy0v-WdzhELGnQ_ef-r-Wr_1A"/>
            <p:cNvPicPr>
              <a:picLocks noChangeAspect="1" noChangeArrowheads="1"/>
            </p:cNvPicPr>
            <p:nvPr/>
          </p:nvPicPr>
          <p:blipFill rotWithShape="1"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53388" y="4725145"/>
              <a:ext cx="307339" cy="62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Conector reto 32"/>
            <p:cNvCxnSpPr/>
            <p:nvPr/>
          </p:nvCxnSpPr>
          <p:spPr>
            <a:xfrm flipV="1">
              <a:off x="535361" y="5358695"/>
              <a:ext cx="3912045" cy="3486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/>
            <p:cNvCxnSpPr/>
            <p:nvPr/>
          </p:nvCxnSpPr>
          <p:spPr>
            <a:xfrm flipV="1">
              <a:off x="550824" y="5358695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/>
            <p:nvPr/>
          </p:nvCxnSpPr>
          <p:spPr>
            <a:xfrm flipV="1">
              <a:off x="1198896" y="5358695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/>
            <p:nvPr/>
          </p:nvCxnSpPr>
          <p:spPr>
            <a:xfrm flipV="1">
              <a:off x="1846968" y="5358711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/>
            <p:nvPr/>
          </p:nvCxnSpPr>
          <p:spPr>
            <a:xfrm flipV="1">
              <a:off x="2489707" y="5358695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/>
            <p:cNvCxnSpPr/>
            <p:nvPr/>
          </p:nvCxnSpPr>
          <p:spPr>
            <a:xfrm flipV="1">
              <a:off x="3143112" y="5358695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 flipV="1">
              <a:off x="3791184" y="5358695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 flipV="1">
              <a:off x="4439256" y="5358711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aixaDeTexto 40"/>
            <p:cNvSpPr txBox="1"/>
            <p:nvPr/>
          </p:nvSpPr>
          <p:spPr>
            <a:xfrm>
              <a:off x="564541" y="5385117"/>
              <a:ext cx="388359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dirty="0" smtClean="0">
                  <a:latin typeface="Arial" pitchFamily="34" charset="0"/>
                  <a:cs typeface="Arial" pitchFamily="34" charset="0"/>
                </a:rPr>
                <a:t> 10/17        18/24        25/34        35/44        45/54          55+</a:t>
              </a:r>
            </a:p>
            <a:p>
              <a:endParaRPr lang="pt-BR" sz="400" dirty="0" smtClean="0">
                <a:latin typeface="Arial" pitchFamily="34" charset="0"/>
                <a:cs typeface="Arial" pitchFamily="34" charset="0"/>
              </a:endParaRPr>
            </a:p>
            <a:p>
              <a:pPr algn="just"/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* </a:t>
              </a:r>
              <a:r>
                <a:rPr lang="pt-BR" sz="900" dirty="0">
                  <a:latin typeface="Arial" pitchFamily="34" charset="0"/>
                  <a:cs typeface="Arial" pitchFamily="34" charset="0"/>
                </a:rPr>
                <a:t>População geral: 10/17 anos – 15%; 18/24 anos – 13%; 25/34 anos – </a:t>
              </a:r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21%; </a:t>
              </a:r>
              <a:r>
                <a:rPr lang="pt-BR" sz="900" dirty="0">
                  <a:latin typeface="Arial" pitchFamily="34" charset="0"/>
                  <a:cs typeface="Arial" pitchFamily="34" charset="0"/>
                </a:rPr>
                <a:t>35/44 anos – 17%; 45/54 anos – </a:t>
              </a:r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15%; </a:t>
              </a:r>
              <a:r>
                <a:rPr lang="pt-BR" sz="900" dirty="0">
                  <a:latin typeface="Arial" pitchFamily="34" charset="0"/>
                  <a:cs typeface="Arial" pitchFamily="34" charset="0"/>
                </a:rPr>
                <a:t>55+ anos – </a:t>
              </a:r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19%.</a:t>
              </a:r>
              <a:endParaRPr lang="pt-BR" sz="9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42" name="Picture 2" descr="http://4.bp.blogspot.com/-avCSxETTiQs/TuYeRXPbr-I/AAAAAAAAFr8/L6l78vgpGvo/s1600/silhueta.jpg"/>
            <p:cNvPicPr>
              <a:picLocks noChangeAspect="1" noChangeArrowheads="1"/>
            </p:cNvPicPr>
            <p:nvPr/>
          </p:nvPicPr>
          <p:blipFill>
            <a:blip r:embed="rId10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791" y="4221164"/>
              <a:ext cx="413485" cy="1131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43" name="Gráfico 42"/>
            <p:cNvGraphicFramePr/>
            <p:nvPr>
              <p:extLst>
                <p:ext uri="{D42A27DB-BD31-4B8C-83A1-F6EECF244321}">
                  <p14:modId xmlns:p14="http://schemas.microsoft.com/office/powerpoint/2010/main" val="717849157"/>
                </p:ext>
              </p:extLst>
            </p:nvPr>
          </p:nvGraphicFramePr>
          <p:xfrm>
            <a:off x="4918324" y="3340540"/>
            <a:ext cx="3667074" cy="20552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44" name="CaixaDeTexto 43"/>
            <p:cNvSpPr txBox="1"/>
            <p:nvPr/>
          </p:nvSpPr>
          <p:spPr>
            <a:xfrm>
              <a:off x="5471979" y="5430416"/>
              <a:ext cx="27587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* População geral: B1 – 14%; B2 – 24%; C – 47%.</a:t>
              </a:r>
              <a:endParaRPr lang="pt-BR" sz="9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Retângulo 44"/>
            <p:cNvSpPr/>
            <p:nvPr/>
          </p:nvSpPr>
          <p:spPr bwMode="auto">
            <a:xfrm>
              <a:off x="7328669" y="1556794"/>
              <a:ext cx="1347787" cy="1235072"/>
            </a:xfrm>
            <a:prstGeom prst="rect">
              <a:avLst/>
            </a:prstGeom>
            <a:solidFill>
              <a:srgbClr val="E20A16"/>
            </a:solidFill>
            <a:ln w="6350">
              <a:solidFill>
                <a:srgbClr val="6D6E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sz="1500" b="1" dirty="0" smtClean="0"/>
                <a:t>São Paulo</a:t>
              </a:r>
            </a:p>
            <a:p>
              <a:pPr algn="ctr">
                <a:defRPr/>
              </a:pPr>
              <a:r>
                <a:rPr lang="pt-BR" sz="1500" b="1" dirty="0" smtClean="0"/>
                <a:t>Rio de Janeiro</a:t>
              </a:r>
            </a:p>
            <a:p>
              <a:pPr algn="ctr">
                <a:defRPr/>
              </a:pPr>
              <a:r>
                <a:rPr lang="pt-BR" sz="1500" b="1" dirty="0" smtClean="0"/>
                <a:t>Brasília</a:t>
              </a:r>
            </a:p>
            <a:p>
              <a:pPr algn="ctr">
                <a:defRPr/>
              </a:pPr>
              <a:r>
                <a:rPr lang="pt-BR" sz="1500" b="1" dirty="0" smtClean="0"/>
                <a:t>Porto Alegre</a:t>
              </a:r>
              <a:endParaRPr lang="pt-BR" sz="1500" b="1" dirty="0"/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48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Audiência e Perfil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  <a:endParaRPr lang="pt-BR" sz="23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49" name="Retângulo 48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1" name="Retângulo 50"/>
          <p:cNvSpPr/>
          <p:nvPr/>
        </p:nvSpPr>
        <p:spPr>
          <a:xfrm>
            <a:off x="723910" y="5397"/>
            <a:ext cx="2146146" cy="399267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Retângulo 51"/>
          <p:cNvSpPr/>
          <p:nvPr/>
        </p:nvSpPr>
        <p:spPr>
          <a:xfrm>
            <a:off x="2870056" y="5397"/>
            <a:ext cx="6273944" cy="399267"/>
          </a:xfrm>
          <a:prstGeom prst="rect">
            <a:avLst/>
          </a:prstGeom>
          <a:solidFill>
            <a:srgbClr val="E20A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Retângulo 52"/>
          <p:cNvSpPr/>
          <p:nvPr/>
        </p:nvSpPr>
        <p:spPr>
          <a:xfrm>
            <a:off x="0" y="5397"/>
            <a:ext cx="723910" cy="399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4" name="Retângulo 53"/>
          <p:cNvSpPr/>
          <p:nvPr/>
        </p:nvSpPr>
        <p:spPr>
          <a:xfrm>
            <a:off x="7246278" y="404664"/>
            <a:ext cx="1502186" cy="43204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6" name="Imagem 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8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366611" y="6093296"/>
            <a:ext cx="8208962" cy="612264"/>
            <a:chOff x="684213" y="6139904"/>
            <a:chExt cx="8208962" cy="612264"/>
          </a:xfrm>
        </p:grpSpPr>
        <p:sp>
          <p:nvSpPr>
            <p:cNvPr id="11" name="Retângulo 10"/>
            <p:cNvSpPr/>
            <p:nvPr/>
          </p:nvSpPr>
          <p:spPr bwMode="auto">
            <a:xfrm>
              <a:off x="784873" y="6139904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684213" y="6198170"/>
              <a:ext cx="82089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Ipsos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Estudos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Marplan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EGM –Julho/2012 a Junho/2013 –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São Paulo,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Rio de Janeiro,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Porto Alegre, Brasília/DF - Filtro: 10+ anos (29.493.000) </a:t>
              </a:r>
            </a:p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Variável Band Outernet: Filtro: 10+ anos - São Paulo: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81%),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64%) ou rodoviárias | recorda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ter visto alguma propaganda em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21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%) ou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sancas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21%); Rio de Janeiro: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57%) ou rodoviárias | recorda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ter visto alguma propaganda em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37%) ou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sancas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37%);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Porto Alegre: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80%) ou rodoviárias; Brasília: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40%) ou rodoviárias (13.064.600).</a:t>
              </a: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467544" y="1628800"/>
            <a:ext cx="8208912" cy="4486721"/>
            <a:chOff x="467544" y="1628800"/>
            <a:chExt cx="8208912" cy="4486721"/>
          </a:xfrm>
        </p:grpSpPr>
        <p:sp>
          <p:nvSpPr>
            <p:cNvPr id="4" name="Retângulo 3"/>
            <p:cNvSpPr/>
            <p:nvPr/>
          </p:nvSpPr>
          <p:spPr bwMode="auto">
            <a:xfrm>
              <a:off x="2129061" y="1628800"/>
              <a:ext cx="5081117" cy="12350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Retângulo 4"/>
            <p:cNvSpPr/>
            <p:nvPr/>
          </p:nvSpPr>
          <p:spPr bwMode="auto">
            <a:xfrm>
              <a:off x="2138586" y="1735944"/>
              <a:ext cx="45512" cy="202599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tângulo 85"/>
            <p:cNvSpPr>
              <a:spLocks noChangeArrowheads="1"/>
            </p:cNvSpPr>
            <p:nvPr/>
          </p:nvSpPr>
          <p:spPr bwMode="auto">
            <a:xfrm>
              <a:off x="2174574" y="1711960"/>
              <a:ext cx="5035604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Audiência Efetiva </a:t>
              </a:r>
              <a:r>
                <a:rPr lang="pt-BR" sz="1600" b="1" dirty="0" smtClean="0">
                  <a:solidFill>
                    <a:srgbClr val="E20A16"/>
                  </a:solidFill>
                  <a:latin typeface="Arial" pitchFamily="34" charset="0"/>
                  <a:cs typeface="Arial" pitchFamily="34" charset="0"/>
                </a:rPr>
                <a:t>OUTERNET</a:t>
              </a:r>
            </a:p>
            <a:p>
              <a:pPr algn="ctr"/>
              <a:r>
                <a:rPr lang="pt-BR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13.064.600</a:t>
              </a:r>
            </a:p>
            <a:p>
              <a:pPr algn="ctr"/>
              <a:r>
                <a:rPr lang="pt-B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 </a:t>
              </a:r>
              <a:r>
                <a:rPr lang="pt-B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pessoas que assistiram a programação </a:t>
              </a:r>
              <a:r>
                <a:rPr lang="pt-B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nos canais da Band Outernet</a:t>
              </a:r>
              <a:endParaRPr lang="pt-BR" sz="11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etângulo 6"/>
            <p:cNvSpPr/>
            <p:nvPr/>
          </p:nvSpPr>
          <p:spPr bwMode="auto">
            <a:xfrm>
              <a:off x="478855" y="1628802"/>
              <a:ext cx="1539876" cy="12350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2" descr="https://encrypted-tbn2.gstatic.com/images?q=tbn:ANd9GcRLeYkVPjpQHWuUnCy7vroi3xYCQoCJSxyqE93VnhquHZrvTixwp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85" y="1764185"/>
              <a:ext cx="1119187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tângulo 8"/>
            <p:cNvSpPr/>
            <p:nvPr/>
          </p:nvSpPr>
          <p:spPr bwMode="auto">
            <a:xfrm>
              <a:off x="489619" y="1734381"/>
              <a:ext cx="45512" cy="202599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tângulo 12"/>
            <p:cNvSpPr/>
            <p:nvPr/>
          </p:nvSpPr>
          <p:spPr bwMode="auto">
            <a:xfrm>
              <a:off x="7328669" y="1628802"/>
              <a:ext cx="1347787" cy="1235072"/>
            </a:xfrm>
            <a:prstGeom prst="rect">
              <a:avLst/>
            </a:prstGeom>
            <a:solidFill>
              <a:srgbClr val="E20A16"/>
            </a:solidFill>
            <a:ln w="6350">
              <a:solidFill>
                <a:srgbClr val="6D6E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sz="1500" b="1" dirty="0" smtClean="0"/>
                <a:t>São Paulo</a:t>
              </a:r>
            </a:p>
            <a:p>
              <a:pPr algn="ctr">
                <a:defRPr/>
              </a:pPr>
              <a:r>
                <a:rPr lang="pt-BR" sz="1500" b="1" dirty="0" smtClean="0"/>
                <a:t>Rio de Janeiro</a:t>
              </a:r>
            </a:p>
            <a:p>
              <a:pPr algn="ctr">
                <a:defRPr/>
              </a:pPr>
              <a:r>
                <a:rPr lang="pt-BR" sz="1500" b="1" dirty="0" smtClean="0"/>
                <a:t>Brasília</a:t>
              </a:r>
            </a:p>
            <a:p>
              <a:pPr algn="ctr">
                <a:defRPr/>
              </a:pPr>
              <a:r>
                <a:rPr lang="pt-BR" sz="1500" b="1" dirty="0" smtClean="0"/>
                <a:t>Porto Alegre</a:t>
              </a:r>
              <a:endParaRPr lang="pt-BR" sz="1500" b="1" dirty="0"/>
            </a:p>
          </p:txBody>
        </p:sp>
        <p:graphicFrame>
          <p:nvGraphicFramePr>
            <p:cNvPr id="14" name="Gráfico 1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61205624"/>
                </p:ext>
              </p:extLst>
            </p:nvPr>
          </p:nvGraphicFramePr>
          <p:xfrm>
            <a:off x="467544" y="2863877"/>
            <a:ext cx="8203852" cy="32516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19" name="Retângulo 18"/>
          <p:cNvSpPr/>
          <p:nvPr/>
        </p:nvSpPr>
        <p:spPr>
          <a:xfrm>
            <a:off x="0" y="6669088"/>
            <a:ext cx="9144000" cy="188912"/>
          </a:xfrm>
          <a:prstGeom prst="rect">
            <a:avLst/>
          </a:prstGeom>
          <a:solidFill>
            <a:srgbClr val="E20A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Grupo 20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22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Ranking de audiência dos veículos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23" name="Retângulo 22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4" name="Imagem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3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32" name="Grupo 31"/>
          <p:cNvGrpSpPr/>
          <p:nvPr/>
        </p:nvGrpSpPr>
        <p:grpSpPr>
          <a:xfrm>
            <a:off x="366611" y="6093296"/>
            <a:ext cx="8208962" cy="612264"/>
            <a:chOff x="684213" y="6139904"/>
            <a:chExt cx="8208962" cy="612264"/>
          </a:xfrm>
        </p:grpSpPr>
        <p:sp>
          <p:nvSpPr>
            <p:cNvPr id="33" name="Retângulo 32"/>
            <p:cNvSpPr/>
            <p:nvPr/>
          </p:nvSpPr>
          <p:spPr bwMode="auto">
            <a:xfrm>
              <a:off x="784873" y="6139904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CaixaDeTexto 33"/>
            <p:cNvSpPr txBox="1"/>
            <p:nvPr/>
          </p:nvSpPr>
          <p:spPr>
            <a:xfrm>
              <a:off x="684213" y="6198170"/>
              <a:ext cx="82089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Ipsos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Estudos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Marplan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EGM –Julho/2012 a Junho/2013 –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São Paulo,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Rio de Janeiro,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Porto Alegre, Brasília/DF - Filtro: 10+ anos (29.493.000) </a:t>
              </a:r>
            </a:p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Variável Band Outernet: Filtro: 10+ anos - São Paulo: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81%),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64%) ou rodoviárias | recorda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ter visto alguma propaganda em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21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%) ou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sancas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21%); Rio de Janeiro: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57%) ou rodoviárias | recorda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ter visto alguma propaganda em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37%) ou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sancas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37%);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Porto Alegre: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80%) ou rodoviárias; Brasília: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40%) ou rodoviárias (13.064.600).</a:t>
              </a: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6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4 Mercados: São Paulo | Rio de Janeiro | Brasília | Porto Alegre</a:t>
              </a:r>
              <a:endParaRPr lang="pt-BR" sz="12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37" name="Retângulo 36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475111" y="1700808"/>
            <a:ext cx="8184801" cy="4104468"/>
            <a:chOff x="475111" y="1700808"/>
            <a:chExt cx="8184801" cy="4104468"/>
          </a:xfrm>
        </p:grpSpPr>
        <p:sp>
          <p:nvSpPr>
            <p:cNvPr id="10" name="Retângulo de cantos arredondados 9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2" descr="C:\Users\thaiz\Desktop\gLOBO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720" y="1772826"/>
              <a:ext cx="595160" cy="59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aixaDeTexto 11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92%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95%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+ 3,4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Mais 12"/>
            <p:cNvSpPr/>
            <p:nvPr/>
          </p:nvSpPr>
          <p:spPr>
            <a:xfrm>
              <a:off x="1160291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Igual 13"/>
            <p:cNvSpPr/>
            <p:nvPr/>
          </p:nvSpPr>
          <p:spPr>
            <a:xfrm>
              <a:off x="1160291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5" name="Retângulo de cantos arredondados 14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4" descr="C:\Users\thaiz\Desktop\record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9272" y="1788946"/>
              <a:ext cx="695562" cy="587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aixaDeTexto 16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66%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80%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+ 14,3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Mais 17"/>
            <p:cNvSpPr/>
            <p:nvPr/>
          </p:nvSpPr>
          <p:spPr>
            <a:xfrm>
              <a:off x="3239021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Igual 18"/>
            <p:cNvSpPr/>
            <p:nvPr/>
          </p:nvSpPr>
          <p:spPr>
            <a:xfrm>
              <a:off x="3239021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" name="Picture 2" descr="C:\Users\thaiz\Desktop\sbt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6424" y="1817521"/>
              <a:ext cx="552375" cy="54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CaixaDeTexto 21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62%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78%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+ 16,2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Mais 22"/>
            <p:cNvSpPr/>
            <p:nvPr/>
          </p:nvSpPr>
          <p:spPr>
            <a:xfrm>
              <a:off x="5314603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Igual 23"/>
            <p:cNvSpPr/>
            <p:nvPr/>
          </p:nvSpPr>
          <p:spPr>
            <a:xfrm>
              <a:off x="5314603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5" name="Retângulo de cantos arredondados 24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Picture 3" descr="C:\Users\thaiz\Desktop\band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9939" y="1817521"/>
              <a:ext cx="644551" cy="525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CaixaDeTexto 26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40%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65%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+ 25,5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Mais 27"/>
            <p:cNvSpPr/>
            <p:nvPr/>
          </p:nvSpPr>
          <p:spPr>
            <a:xfrm>
              <a:off x="7386619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Igual 28"/>
            <p:cNvSpPr/>
            <p:nvPr/>
          </p:nvSpPr>
          <p:spPr>
            <a:xfrm>
              <a:off x="7386619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0" name="Arredondar Retângulo em um Canto Diagonal 29"/>
            <p:cNvSpPr/>
            <p:nvPr/>
          </p:nvSpPr>
          <p:spPr>
            <a:xfrm>
              <a:off x="480511" y="3344710"/>
              <a:ext cx="8179401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6D6E71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	44% de cobertura (13.064.600 de pessoas)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3442241"/>
              <a:ext cx="1911181" cy="368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338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366611" y="6093296"/>
            <a:ext cx="8208962" cy="612264"/>
            <a:chOff x="684213" y="6139904"/>
            <a:chExt cx="8208962" cy="612264"/>
          </a:xfrm>
        </p:grpSpPr>
        <p:sp>
          <p:nvSpPr>
            <p:cNvPr id="7" name="Retângulo 6"/>
            <p:cNvSpPr/>
            <p:nvPr/>
          </p:nvSpPr>
          <p:spPr bwMode="auto">
            <a:xfrm>
              <a:off x="784873" y="6139904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684213" y="6198170"/>
              <a:ext cx="82089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Ipsos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Estudos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Marplan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EGM –Julho/2012 a Junho/2013 –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São Paulo,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Rio de Janeiro,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Porto Alegre, Brasília/DF - Filtro: 10+ anos (29.493.000) </a:t>
              </a:r>
            </a:p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Variável Band Outernet: Filtro: 10+ anos - São Paulo: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81%),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64%) ou rodoviárias | recorda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ter visto alguma propaganda em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21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%) ou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sancas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21%); Rio de Janeiro: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57%) ou rodoviárias | recorda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ter visto alguma propaganda em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37%) ou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sancas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37%);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Porto Alegre: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80%) ou rodoviárias; Brasília: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40%) ou rodoviárias (13.064.600).</a:t>
              </a: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10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4 Mercados: São Paulo | Rio de Janeiro | Brasília | Porto Alegre</a:t>
              </a:r>
              <a:endParaRPr lang="pt-BR" sz="12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11" name="Retângulo 10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472405" y="1700808"/>
            <a:ext cx="8187507" cy="4104468"/>
            <a:chOff x="472405" y="1700808"/>
            <a:chExt cx="8187507" cy="4104468"/>
          </a:xfrm>
        </p:grpSpPr>
        <p:sp>
          <p:nvSpPr>
            <p:cNvPr id="13" name="Retângulo de cantos arredondados 12"/>
            <p:cNvSpPr/>
            <p:nvPr/>
          </p:nvSpPr>
          <p:spPr>
            <a:xfrm>
              <a:off x="472405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de cantos arredondados 13"/>
            <p:cNvSpPr/>
            <p:nvPr/>
          </p:nvSpPr>
          <p:spPr>
            <a:xfrm>
              <a:off x="2551135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5" name="Picture 2" descr="http://www.olhaali.hol.es/olha/Nova%20pasta%20(2)/telecine_pipoca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1623" y="1804882"/>
              <a:ext cx="815403" cy="486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CaixaDeTexto 15"/>
            <p:cNvSpPr txBox="1"/>
            <p:nvPr/>
          </p:nvSpPr>
          <p:spPr>
            <a:xfrm>
              <a:off x="472405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20%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55%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+ 35,1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Mais 16"/>
            <p:cNvSpPr/>
            <p:nvPr/>
          </p:nvSpPr>
          <p:spPr>
            <a:xfrm>
              <a:off x="1157585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Igual 17"/>
            <p:cNvSpPr/>
            <p:nvPr/>
          </p:nvSpPr>
          <p:spPr>
            <a:xfrm>
              <a:off x="1157585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2551135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18%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53%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+ 35,3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Mais 19"/>
            <p:cNvSpPr/>
            <p:nvPr/>
          </p:nvSpPr>
          <p:spPr>
            <a:xfrm>
              <a:off x="3236315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Igual 20"/>
            <p:cNvSpPr/>
            <p:nvPr/>
          </p:nvSpPr>
          <p:spPr>
            <a:xfrm>
              <a:off x="3236315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Retângulo de cantos arredondados 21"/>
            <p:cNvSpPr/>
            <p:nvPr/>
          </p:nvSpPr>
          <p:spPr>
            <a:xfrm>
              <a:off x="4626717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4626717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17%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53%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+ 36,4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Mais 23"/>
            <p:cNvSpPr/>
            <p:nvPr/>
          </p:nvSpPr>
          <p:spPr>
            <a:xfrm>
              <a:off x="5311897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Igual 24"/>
            <p:cNvSpPr/>
            <p:nvPr/>
          </p:nvSpPr>
          <p:spPr>
            <a:xfrm>
              <a:off x="5311897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6" name="Retângulo de cantos arredondados 25"/>
            <p:cNvSpPr/>
            <p:nvPr/>
          </p:nvSpPr>
          <p:spPr>
            <a:xfrm>
              <a:off x="6698733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698733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15%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52%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+ 36,9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Mais 27"/>
            <p:cNvSpPr/>
            <p:nvPr/>
          </p:nvSpPr>
          <p:spPr>
            <a:xfrm>
              <a:off x="7383913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Igual 28"/>
            <p:cNvSpPr/>
            <p:nvPr/>
          </p:nvSpPr>
          <p:spPr>
            <a:xfrm>
              <a:off x="7383913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32" name="Picture 4" descr="http://2.bp.blogspot.com/-VQQlRFCB-XM/UEXvyNjxeiI/AAAAAAAAGh4/_Qx_qlnXkiY/s1600/fox-logo1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133" y="1836214"/>
              <a:ext cx="1002427" cy="434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http://upload.wikimedia.org/wikipedia/commons/0/0e/SporTV_1_logotipo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2421" y="1940583"/>
              <a:ext cx="1375015" cy="279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8" descr="http://upload.wikimedia.org/wikipedia/commons/5/52/TNT_TV_logo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9045" y="1797279"/>
              <a:ext cx="545800" cy="54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Arredondar Retângulo em um Canto Diagonal 35"/>
            <p:cNvSpPr/>
            <p:nvPr/>
          </p:nvSpPr>
          <p:spPr>
            <a:xfrm>
              <a:off x="480511" y="3344710"/>
              <a:ext cx="8179401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6D6E71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	44% de cobertura (13.064.600 de pessoas)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3442241"/>
              <a:ext cx="1911181" cy="368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008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366611" y="6093296"/>
            <a:ext cx="8208962" cy="612264"/>
            <a:chOff x="684213" y="6139904"/>
            <a:chExt cx="8208962" cy="612264"/>
          </a:xfrm>
        </p:grpSpPr>
        <p:sp>
          <p:nvSpPr>
            <p:cNvPr id="7" name="Retângulo 6"/>
            <p:cNvSpPr/>
            <p:nvPr/>
          </p:nvSpPr>
          <p:spPr bwMode="auto">
            <a:xfrm>
              <a:off x="784873" y="6139904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684213" y="6198170"/>
              <a:ext cx="82089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Ipsos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Estudos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Marplan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EGM –Julho/2012 a Junho/2013 –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São Paulo,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Rio de Janeiro,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Porto Alegre, Brasília/DF - Filtro: 10+ anos (29.493.000) </a:t>
              </a:r>
            </a:p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Variável Band Outernet: Filtro: 10+ anos - São Paulo: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81%),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64%) ou rodoviárias | recorda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ter visto alguma propaganda em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21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%) ou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sancas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21%); Rio de Janeiro: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57%) ou rodoviárias | recorda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ter visto alguma propaganda em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37%) ou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sancas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37%);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Porto Alegre: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80%) ou rodoviárias; Brasília: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40%) ou rodoviárias (13.064.600).</a:t>
              </a: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10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4 Mercados: São Paulo | Rio de Janeiro | Brasília | Porto Alegre</a:t>
              </a:r>
              <a:endParaRPr lang="pt-BR" sz="12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11" name="Retângulo 10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467544" y="1700808"/>
            <a:ext cx="8192368" cy="4104468"/>
            <a:chOff x="467544" y="1700808"/>
            <a:chExt cx="8192368" cy="4104468"/>
          </a:xfrm>
        </p:grpSpPr>
        <p:sp>
          <p:nvSpPr>
            <p:cNvPr id="13" name="Retângulo de cantos arredondados 12"/>
            <p:cNvSpPr/>
            <p:nvPr/>
          </p:nvSpPr>
          <p:spPr>
            <a:xfrm>
              <a:off x="467544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de cantos arredondados 13"/>
            <p:cNvSpPr/>
            <p:nvPr/>
          </p:nvSpPr>
          <p:spPr>
            <a:xfrm>
              <a:off x="6693872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5" name="Picture 10" descr="http://softwarelivre.org/articles/0043/5047/logo_globo_branco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211610" y="1787382"/>
              <a:ext cx="910947" cy="565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http://www.seomofo.com/downloads/new-google-logo-knockoff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3891" y="1842982"/>
              <a:ext cx="1313730" cy="47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tângulo de cantos arredondados 16"/>
            <p:cNvSpPr/>
            <p:nvPr/>
          </p:nvSpPr>
          <p:spPr>
            <a:xfrm>
              <a:off x="2546274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467544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48%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68%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+ 20,0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Mais 18"/>
            <p:cNvSpPr/>
            <p:nvPr/>
          </p:nvSpPr>
          <p:spPr>
            <a:xfrm>
              <a:off x="1152724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Igual 19"/>
            <p:cNvSpPr/>
            <p:nvPr/>
          </p:nvSpPr>
          <p:spPr>
            <a:xfrm>
              <a:off x="1152724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CaixaDeTexto 20"/>
            <p:cNvSpPr txBox="1"/>
            <p:nvPr/>
          </p:nvSpPr>
          <p:spPr>
            <a:xfrm>
              <a:off x="2546274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40%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64%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+ 23,9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Mais 21"/>
            <p:cNvSpPr/>
            <p:nvPr/>
          </p:nvSpPr>
          <p:spPr>
            <a:xfrm>
              <a:off x="3231454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Igual 22"/>
            <p:cNvSpPr/>
            <p:nvPr/>
          </p:nvSpPr>
          <p:spPr>
            <a:xfrm>
              <a:off x="3231454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4" name="Retângulo de cantos arredondados 23"/>
            <p:cNvSpPr/>
            <p:nvPr/>
          </p:nvSpPr>
          <p:spPr>
            <a:xfrm>
              <a:off x="4621856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4621856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28%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58%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+ 29,7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Mais 25"/>
            <p:cNvSpPr/>
            <p:nvPr/>
          </p:nvSpPr>
          <p:spPr>
            <a:xfrm>
              <a:off x="5307036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Igual 26"/>
            <p:cNvSpPr/>
            <p:nvPr/>
          </p:nvSpPr>
          <p:spPr>
            <a:xfrm>
              <a:off x="5307036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6693872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17%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53%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+ 36,0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Mais 28"/>
            <p:cNvSpPr/>
            <p:nvPr/>
          </p:nvSpPr>
          <p:spPr>
            <a:xfrm>
              <a:off x="7379052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Igual 29"/>
            <p:cNvSpPr/>
            <p:nvPr/>
          </p:nvSpPr>
          <p:spPr>
            <a:xfrm>
              <a:off x="7379052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33" name="Picture 4" descr="http://sys2.sbgf.org.br/portal/images/stories/facebook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104" y="1807159"/>
              <a:ext cx="526039" cy="526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8" descr="http://www.fanamol.pt/loja/images/youtube_log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57227" y="1847542"/>
              <a:ext cx="1082130" cy="465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Arredondar Retângulo em um Canto Diagonal 35"/>
            <p:cNvSpPr/>
            <p:nvPr/>
          </p:nvSpPr>
          <p:spPr>
            <a:xfrm>
              <a:off x="480511" y="3344710"/>
              <a:ext cx="8179401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6D6E71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	44% de cobertura (13.064.600 de pessoas)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3442241"/>
              <a:ext cx="1911181" cy="368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81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366611" y="6093296"/>
            <a:ext cx="8208962" cy="612264"/>
            <a:chOff x="684213" y="6139904"/>
            <a:chExt cx="8208962" cy="612264"/>
          </a:xfrm>
        </p:grpSpPr>
        <p:sp>
          <p:nvSpPr>
            <p:cNvPr id="7" name="Retângulo 6"/>
            <p:cNvSpPr/>
            <p:nvPr/>
          </p:nvSpPr>
          <p:spPr bwMode="auto">
            <a:xfrm>
              <a:off x="784873" y="6139904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684213" y="6198170"/>
              <a:ext cx="82089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Ipsos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Estudos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Marplan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EGM –Julho/2012 a Junho/2013 –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São Paulo,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Rio de Janeiro,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Porto Alegre, Brasília/DF - Filtro: 10+ anos (29.493.000) </a:t>
              </a:r>
            </a:p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Variável Band Outernet: Filtro: 10+ anos - São Paulo: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81%),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64%) ou rodoviárias | recorda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ter visto alguma propaganda em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21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%) ou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sancas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21%); Rio de Janeiro: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57%) ou rodoviárias | recorda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ter visto alguma propaganda em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37%) ou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sancas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37%);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Porto Alegre: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80%) ou rodoviárias; Brasília: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40%) ou rodoviárias (13.064.600).</a:t>
              </a: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10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4 Mercados: São Paulo | Rio de Janeiro | Brasília | Porto Alegre</a:t>
              </a:r>
              <a:endParaRPr lang="pt-BR" sz="12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11" name="Retângulo 10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2543819" y="1700808"/>
            <a:ext cx="4025155" cy="4104464"/>
            <a:chOff x="2543819" y="1700808"/>
            <a:chExt cx="4025155" cy="4104464"/>
          </a:xfrm>
        </p:grpSpPr>
        <p:sp>
          <p:nvSpPr>
            <p:cNvPr id="24" name="Retângulo de cantos arredondados 23"/>
            <p:cNvSpPr/>
            <p:nvPr/>
          </p:nvSpPr>
          <p:spPr>
            <a:xfrm>
              <a:off x="2543819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Retângulo de cantos arredondados 24"/>
            <p:cNvSpPr/>
            <p:nvPr/>
          </p:nvSpPr>
          <p:spPr>
            <a:xfrm>
              <a:off x="462254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2543819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33%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49%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+ 15,8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Mais 26"/>
            <p:cNvSpPr/>
            <p:nvPr/>
          </p:nvSpPr>
          <p:spPr>
            <a:xfrm>
              <a:off x="3228999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Igual 27"/>
            <p:cNvSpPr/>
            <p:nvPr/>
          </p:nvSpPr>
          <p:spPr>
            <a:xfrm>
              <a:off x="3228999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462254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43%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49%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+ 5,9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Mais 29"/>
            <p:cNvSpPr/>
            <p:nvPr/>
          </p:nvSpPr>
          <p:spPr>
            <a:xfrm>
              <a:off x="5307729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Igual 30"/>
            <p:cNvSpPr/>
            <p:nvPr/>
          </p:nvSpPr>
          <p:spPr>
            <a:xfrm>
              <a:off x="5307729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2" name="Arredondar Retângulo em um Canto Diagonal 31"/>
            <p:cNvSpPr/>
            <p:nvPr/>
          </p:nvSpPr>
          <p:spPr>
            <a:xfrm>
              <a:off x="2549220" y="3344706"/>
              <a:ext cx="4019754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6D6E71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</a:t>
              </a:r>
              <a:r>
                <a:rPr lang="pt-BR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44% </a:t>
              </a:r>
              <a:r>
                <a:rPr lang="pt-B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 </a:t>
              </a:r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r"/>
              <a:r>
                <a:rPr lang="pt-BR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(13.064.600 </a:t>
              </a:r>
              <a:r>
                <a:rPr lang="pt-B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pessoas)</a:t>
              </a:r>
            </a:p>
          </p:txBody>
        </p:sp>
        <p:sp>
          <p:nvSpPr>
            <p:cNvPr id="34" name="CaixaDeTexto 33"/>
            <p:cNvSpPr txBox="1"/>
            <p:nvPr/>
          </p:nvSpPr>
          <p:spPr>
            <a:xfrm>
              <a:off x="2817429" y="1831969"/>
              <a:ext cx="12934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Relógio</a:t>
              </a:r>
              <a:endPara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CaixaDeTexto 34"/>
            <p:cNvSpPr txBox="1"/>
            <p:nvPr/>
          </p:nvSpPr>
          <p:spPr>
            <a:xfrm>
              <a:off x="4587302" y="1939798"/>
              <a:ext cx="1871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Abrigo de Ônibus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1769" y="3451767"/>
              <a:ext cx="1695157" cy="3265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937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474415" y="2852936"/>
            <a:ext cx="820127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Outernet é uma empresa líder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em mídia out </a:t>
            </a:r>
            <a:r>
              <a:rPr lang="pt-BR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of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home no Brasil,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que engloba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soluções de comunicação em transporte público nas principais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cidades.</a:t>
            </a:r>
          </a:p>
          <a:p>
            <a:pPr>
              <a:lnSpc>
                <a:spcPct val="150000"/>
              </a:lnSpc>
            </a:pPr>
            <a:endParaRPr lang="pt-BR" sz="1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Surgimos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para unir relevância de conteúdo e resultado para os anunciantes, tornando-se um canal de TV fora de casa. </a:t>
            </a:r>
            <a:endParaRPr lang="pt-BR" sz="1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endParaRPr lang="pt-BR" sz="1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Hoje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, todo o conteúdo da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Outernet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impacta mais de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13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de milhões de pessoas, por meio de mais de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40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mil pontos (telas e painéis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).</a:t>
            </a:r>
          </a:p>
          <a:p>
            <a:pPr>
              <a:lnSpc>
                <a:spcPct val="150000"/>
              </a:lnSpc>
            </a:pPr>
            <a:endParaRPr lang="pt-BR" sz="1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Com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atuação em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metrô,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ônibus, terminais rodoviários e orla marítima,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estamos presentes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nas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26 principais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cidades do País.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090" y="1772816"/>
            <a:ext cx="3347864" cy="88718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8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>
                  <a:solidFill>
                    <a:schemeClr val="bg1"/>
                  </a:solidFill>
                  <a:latin typeface="Verdana" pitchFamily="34" charset="0"/>
                </a:rPr>
                <a:t>O maior grupo de veículos </a:t>
              </a:r>
              <a:r>
                <a:rPr lang="pt-BR" sz="2300" b="1" i="1" dirty="0">
                  <a:solidFill>
                    <a:schemeClr val="bg1"/>
                  </a:solidFill>
                  <a:latin typeface="Verdana" pitchFamily="34" charset="0"/>
                </a:rPr>
                <a:t>Out </a:t>
              </a:r>
              <a:r>
                <a:rPr lang="pt-BR" sz="2300" b="1" i="1" dirty="0" err="1">
                  <a:solidFill>
                    <a:schemeClr val="bg1"/>
                  </a:solidFill>
                  <a:latin typeface="Verdana" pitchFamily="34" charset="0"/>
                </a:rPr>
                <a:t>of</a:t>
              </a:r>
              <a:r>
                <a:rPr lang="pt-BR" sz="2300" b="1" i="1" dirty="0">
                  <a:solidFill>
                    <a:schemeClr val="bg1"/>
                  </a:solidFill>
                  <a:latin typeface="Verdana" pitchFamily="34" charset="0"/>
                </a:rPr>
                <a:t> Home</a:t>
              </a:r>
              <a:r>
                <a:rPr lang="pt-BR" sz="2300" b="1" dirty="0">
                  <a:solidFill>
                    <a:schemeClr val="bg1"/>
                  </a:solidFill>
                  <a:latin typeface="Verdana" pitchFamily="34" charset="0"/>
                </a:rPr>
                <a:t> do Brasil</a:t>
              </a:r>
            </a:p>
          </p:txBody>
        </p:sp>
        <p:sp>
          <p:nvSpPr>
            <p:cNvPr id="10" name="Retângulo 9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877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539552" y="1467948"/>
            <a:ext cx="2456275" cy="5119879"/>
            <a:chOff x="539552" y="1467948"/>
            <a:chExt cx="2456275" cy="5119879"/>
          </a:xfrm>
        </p:grpSpPr>
        <p:grpSp>
          <p:nvGrpSpPr>
            <p:cNvPr id="75" name="Grupo 74"/>
            <p:cNvGrpSpPr/>
            <p:nvPr/>
          </p:nvGrpSpPr>
          <p:grpSpPr>
            <a:xfrm>
              <a:off x="539552" y="2485585"/>
              <a:ext cx="2456275" cy="1034473"/>
              <a:chOff x="611560" y="1186532"/>
              <a:chExt cx="2456275" cy="1034473"/>
            </a:xfrm>
          </p:grpSpPr>
          <p:sp>
            <p:nvSpPr>
              <p:cNvPr id="76" name="Retângulo 75"/>
              <p:cNvSpPr/>
              <p:nvPr/>
            </p:nvSpPr>
            <p:spPr bwMode="auto">
              <a:xfrm>
                <a:off x="611560" y="1231005"/>
                <a:ext cx="2456275" cy="990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77" name="Retângulo 76"/>
              <p:cNvSpPr/>
              <p:nvPr/>
            </p:nvSpPr>
            <p:spPr bwMode="auto">
              <a:xfrm>
                <a:off x="657085" y="1186532"/>
                <a:ext cx="2408184" cy="307777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ÔNIBUS</a:t>
                </a:r>
                <a:endParaRPr lang="pt-B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78" name="Retângulo 77"/>
              <p:cNvSpPr/>
              <p:nvPr/>
            </p:nvSpPr>
            <p:spPr bwMode="auto">
              <a:xfrm>
                <a:off x="611560" y="1231006"/>
                <a:ext cx="2456275" cy="208584"/>
              </a:xfrm>
              <a:prstGeom prst="rect">
                <a:avLst/>
              </a:prstGeom>
              <a:noFill/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79" name="Retângulo 78"/>
              <p:cNvSpPr/>
              <p:nvPr/>
            </p:nvSpPr>
            <p:spPr bwMode="auto">
              <a:xfrm>
                <a:off x="621085" y="1234852"/>
                <a:ext cx="36000" cy="20880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0" name="Grupo 79"/>
            <p:cNvGrpSpPr/>
            <p:nvPr/>
          </p:nvGrpSpPr>
          <p:grpSpPr>
            <a:xfrm>
              <a:off x="539552" y="3510533"/>
              <a:ext cx="2456275" cy="1034473"/>
              <a:chOff x="611560" y="1186532"/>
              <a:chExt cx="2456275" cy="1034473"/>
            </a:xfrm>
          </p:grpSpPr>
          <p:sp>
            <p:nvSpPr>
              <p:cNvPr id="81" name="Retângulo 80"/>
              <p:cNvSpPr/>
              <p:nvPr/>
            </p:nvSpPr>
            <p:spPr bwMode="auto">
              <a:xfrm>
                <a:off x="611560" y="1231005"/>
                <a:ext cx="2456275" cy="990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82" name="Retângulo 81"/>
              <p:cNvSpPr/>
              <p:nvPr/>
            </p:nvSpPr>
            <p:spPr bwMode="auto">
              <a:xfrm>
                <a:off x="657085" y="1186532"/>
                <a:ext cx="2408184" cy="307777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RODOVIÁRIAS</a:t>
                </a:r>
                <a:endParaRPr lang="pt-B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83" name="Retângulo 82"/>
              <p:cNvSpPr/>
              <p:nvPr/>
            </p:nvSpPr>
            <p:spPr bwMode="auto">
              <a:xfrm>
                <a:off x="611560" y="1231006"/>
                <a:ext cx="2456275" cy="208584"/>
              </a:xfrm>
              <a:prstGeom prst="rect">
                <a:avLst/>
              </a:prstGeom>
              <a:noFill/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84" name="Retângulo 83"/>
              <p:cNvSpPr/>
              <p:nvPr/>
            </p:nvSpPr>
            <p:spPr bwMode="auto">
              <a:xfrm>
                <a:off x="621085" y="1234852"/>
                <a:ext cx="36000" cy="20880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" name="Grupo 1"/>
            <p:cNvGrpSpPr/>
            <p:nvPr/>
          </p:nvGrpSpPr>
          <p:grpSpPr>
            <a:xfrm>
              <a:off x="539552" y="1467948"/>
              <a:ext cx="2456275" cy="1034473"/>
              <a:chOff x="611560" y="1186532"/>
              <a:chExt cx="2456275" cy="1034473"/>
            </a:xfrm>
          </p:grpSpPr>
          <p:sp>
            <p:nvSpPr>
              <p:cNvPr id="50" name="Retângulo 49"/>
              <p:cNvSpPr/>
              <p:nvPr/>
            </p:nvSpPr>
            <p:spPr bwMode="auto">
              <a:xfrm>
                <a:off x="611560" y="1231005"/>
                <a:ext cx="2456275" cy="990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48" name="Retângulo 47"/>
              <p:cNvSpPr/>
              <p:nvPr/>
            </p:nvSpPr>
            <p:spPr bwMode="auto">
              <a:xfrm>
                <a:off x="657085" y="1186532"/>
                <a:ext cx="2408184" cy="307777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METRÔ</a:t>
                </a:r>
                <a:endParaRPr lang="pt-B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49" name="Retângulo 48"/>
              <p:cNvSpPr/>
              <p:nvPr/>
            </p:nvSpPr>
            <p:spPr bwMode="auto">
              <a:xfrm>
                <a:off x="611560" y="1231006"/>
                <a:ext cx="2456275" cy="208584"/>
              </a:xfrm>
              <a:prstGeom prst="rect">
                <a:avLst/>
              </a:prstGeom>
              <a:noFill/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51" name="Retângulo 50"/>
              <p:cNvSpPr/>
              <p:nvPr/>
            </p:nvSpPr>
            <p:spPr bwMode="auto">
              <a:xfrm>
                <a:off x="621085" y="1234852"/>
                <a:ext cx="36000" cy="20880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3" t="12938" r="7457" b="21847"/>
            <a:stretch/>
          </p:blipFill>
          <p:spPr>
            <a:xfrm>
              <a:off x="1134666" y="3790875"/>
              <a:ext cx="1257842" cy="720478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08" r="18826" b="25141"/>
            <a:stretch/>
          </p:blipFill>
          <p:spPr>
            <a:xfrm>
              <a:off x="1119177" y="1755538"/>
              <a:ext cx="1255363" cy="718108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93" r="9273" b="29590"/>
            <a:stretch/>
          </p:blipFill>
          <p:spPr>
            <a:xfrm>
              <a:off x="1119177" y="2771403"/>
              <a:ext cx="1280728" cy="731838"/>
            </a:xfrm>
            <a:prstGeom prst="rect">
              <a:avLst/>
            </a:prstGeom>
          </p:spPr>
        </p:pic>
        <p:grpSp>
          <p:nvGrpSpPr>
            <p:cNvPr id="91" name="Grupo 90"/>
            <p:cNvGrpSpPr/>
            <p:nvPr/>
          </p:nvGrpSpPr>
          <p:grpSpPr>
            <a:xfrm>
              <a:off x="539552" y="5553354"/>
              <a:ext cx="2456275" cy="1034473"/>
              <a:chOff x="611560" y="1186532"/>
              <a:chExt cx="2456275" cy="1034473"/>
            </a:xfrm>
          </p:grpSpPr>
          <p:sp>
            <p:nvSpPr>
              <p:cNvPr id="92" name="Retângulo 91"/>
              <p:cNvSpPr/>
              <p:nvPr/>
            </p:nvSpPr>
            <p:spPr bwMode="auto">
              <a:xfrm>
                <a:off x="611560" y="1231005"/>
                <a:ext cx="2456275" cy="990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93" name="Retângulo 92"/>
              <p:cNvSpPr/>
              <p:nvPr/>
            </p:nvSpPr>
            <p:spPr bwMode="auto">
              <a:xfrm>
                <a:off x="657085" y="1186532"/>
                <a:ext cx="2408184" cy="307777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CATAMARÃ</a:t>
                </a:r>
                <a:endParaRPr lang="pt-B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94" name="Retângulo 93"/>
              <p:cNvSpPr/>
              <p:nvPr/>
            </p:nvSpPr>
            <p:spPr bwMode="auto">
              <a:xfrm>
                <a:off x="611560" y="1231006"/>
                <a:ext cx="2456275" cy="208584"/>
              </a:xfrm>
              <a:prstGeom prst="rect">
                <a:avLst/>
              </a:prstGeom>
              <a:noFill/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95" name="Retângulo 94"/>
              <p:cNvSpPr/>
              <p:nvPr/>
            </p:nvSpPr>
            <p:spPr bwMode="auto">
              <a:xfrm>
                <a:off x="621085" y="1234852"/>
                <a:ext cx="36000" cy="20880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5" name="Grupo 84"/>
            <p:cNvGrpSpPr/>
            <p:nvPr/>
          </p:nvGrpSpPr>
          <p:grpSpPr>
            <a:xfrm>
              <a:off x="539552" y="4537695"/>
              <a:ext cx="2456275" cy="1034473"/>
              <a:chOff x="611560" y="1186532"/>
              <a:chExt cx="2456275" cy="1034473"/>
            </a:xfrm>
          </p:grpSpPr>
          <p:sp>
            <p:nvSpPr>
              <p:cNvPr id="86" name="Retângulo 85"/>
              <p:cNvSpPr/>
              <p:nvPr/>
            </p:nvSpPr>
            <p:spPr bwMode="auto">
              <a:xfrm>
                <a:off x="611560" y="1231005"/>
                <a:ext cx="2456275" cy="990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87" name="Retângulo 86"/>
              <p:cNvSpPr/>
              <p:nvPr/>
            </p:nvSpPr>
            <p:spPr bwMode="auto">
              <a:xfrm>
                <a:off x="657085" y="1186532"/>
                <a:ext cx="2408184" cy="307777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ORLA</a:t>
                </a:r>
                <a:endParaRPr lang="pt-B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88" name="Retângulo 87"/>
              <p:cNvSpPr/>
              <p:nvPr/>
            </p:nvSpPr>
            <p:spPr bwMode="auto">
              <a:xfrm>
                <a:off x="611560" y="1231006"/>
                <a:ext cx="2456275" cy="208584"/>
              </a:xfrm>
              <a:prstGeom prst="rect">
                <a:avLst/>
              </a:prstGeom>
              <a:noFill/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89" name="Retângulo 88"/>
              <p:cNvSpPr/>
              <p:nvPr/>
            </p:nvSpPr>
            <p:spPr bwMode="auto">
              <a:xfrm>
                <a:off x="621085" y="1234852"/>
                <a:ext cx="36000" cy="20880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141" y="4816202"/>
              <a:ext cx="1274763" cy="7318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http://www.mobilize.org.br/midias/noticias/catamara-porto-alegre--guaiba.png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25142" y="5852889"/>
              <a:ext cx="1274762" cy="721698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" name="Imagem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48680"/>
            <a:ext cx="1391409" cy="460122"/>
          </a:xfrm>
          <a:prstGeom prst="rect">
            <a:avLst/>
          </a:prstGeom>
        </p:spPr>
      </p:pic>
      <p:grpSp>
        <p:nvGrpSpPr>
          <p:cNvPr id="72" name="Grupo 71"/>
          <p:cNvGrpSpPr/>
          <p:nvPr/>
        </p:nvGrpSpPr>
        <p:grpSpPr>
          <a:xfrm>
            <a:off x="361701" y="619671"/>
            <a:ext cx="8386763" cy="476498"/>
            <a:chOff x="361701" y="936278"/>
            <a:chExt cx="8386763" cy="476498"/>
          </a:xfrm>
        </p:grpSpPr>
        <p:sp>
          <p:nvSpPr>
            <p:cNvPr id="7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Mapa de Cobertura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74" name="Retângulo 73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3530922" y="1704294"/>
            <a:ext cx="5289550" cy="4749042"/>
            <a:chOff x="3530922" y="1704294"/>
            <a:chExt cx="5289550" cy="4749042"/>
          </a:xfrm>
        </p:grpSpPr>
        <p:sp>
          <p:nvSpPr>
            <p:cNvPr id="53" name="Retângulo 52"/>
            <p:cNvSpPr/>
            <p:nvPr/>
          </p:nvSpPr>
          <p:spPr bwMode="auto">
            <a:xfrm>
              <a:off x="3530922" y="2473645"/>
              <a:ext cx="5289550" cy="3793124"/>
            </a:xfrm>
            <a:prstGeom prst="rect">
              <a:avLst/>
            </a:prstGeom>
            <a:noFill/>
            <a:ln w="9525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pic>
          <p:nvPicPr>
            <p:cNvPr id="54" name="Imagem 9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3622" y="3409950"/>
              <a:ext cx="5276850" cy="1926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Imagem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0087" y="1704294"/>
              <a:ext cx="4778377" cy="474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Elipse 57"/>
            <p:cNvSpPr/>
            <p:nvPr/>
          </p:nvSpPr>
          <p:spPr>
            <a:xfrm>
              <a:off x="8135673" y="2957355"/>
              <a:ext cx="70454" cy="54769"/>
            </a:xfrm>
            <a:prstGeom prst="ellipse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Elipse 58"/>
            <p:cNvSpPr/>
            <p:nvPr/>
          </p:nvSpPr>
          <p:spPr>
            <a:xfrm>
              <a:off x="8554060" y="3243007"/>
              <a:ext cx="70454" cy="54769"/>
            </a:xfrm>
            <a:prstGeom prst="ellipse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Elipse 59"/>
            <p:cNvSpPr/>
            <p:nvPr/>
          </p:nvSpPr>
          <p:spPr>
            <a:xfrm>
              <a:off x="8555614" y="3394831"/>
              <a:ext cx="70454" cy="54769"/>
            </a:xfrm>
            <a:prstGeom prst="ellipse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Elipse 60"/>
            <p:cNvSpPr/>
            <p:nvPr/>
          </p:nvSpPr>
          <p:spPr>
            <a:xfrm>
              <a:off x="8358640" y="3667435"/>
              <a:ext cx="70454" cy="54769"/>
            </a:xfrm>
            <a:prstGeom prst="ellipse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Elipse 61"/>
            <p:cNvSpPr/>
            <p:nvPr/>
          </p:nvSpPr>
          <p:spPr>
            <a:xfrm>
              <a:off x="6896322" y="4315507"/>
              <a:ext cx="70454" cy="54769"/>
            </a:xfrm>
            <a:prstGeom prst="ellipse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Elipse 62"/>
            <p:cNvSpPr/>
            <p:nvPr/>
          </p:nvSpPr>
          <p:spPr>
            <a:xfrm>
              <a:off x="6251358" y="4782033"/>
              <a:ext cx="70454" cy="54769"/>
            </a:xfrm>
            <a:prstGeom prst="ellipse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Elipse 63"/>
            <p:cNvSpPr/>
            <p:nvPr/>
          </p:nvSpPr>
          <p:spPr>
            <a:xfrm>
              <a:off x="7472386" y="4675547"/>
              <a:ext cx="70454" cy="54769"/>
            </a:xfrm>
            <a:prstGeom prst="ellipse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Elipse 64"/>
            <p:cNvSpPr/>
            <p:nvPr/>
          </p:nvSpPr>
          <p:spPr>
            <a:xfrm>
              <a:off x="7624786" y="5070065"/>
              <a:ext cx="70454" cy="54769"/>
            </a:xfrm>
            <a:prstGeom prst="ellipse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Elipse 65"/>
            <p:cNvSpPr/>
            <p:nvPr/>
          </p:nvSpPr>
          <p:spPr>
            <a:xfrm>
              <a:off x="7041892" y="5070065"/>
              <a:ext cx="70454" cy="54769"/>
            </a:xfrm>
            <a:prstGeom prst="ellipse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Elipse 66"/>
            <p:cNvSpPr/>
            <p:nvPr/>
          </p:nvSpPr>
          <p:spPr>
            <a:xfrm>
              <a:off x="6536282" y="5934161"/>
              <a:ext cx="70454" cy="54769"/>
            </a:xfrm>
            <a:prstGeom prst="ellipse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Elipse 67"/>
            <p:cNvSpPr/>
            <p:nvPr/>
          </p:nvSpPr>
          <p:spPr>
            <a:xfrm>
              <a:off x="6825868" y="5646129"/>
              <a:ext cx="70454" cy="54769"/>
            </a:xfrm>
            <a:prstGeom prst="ellipse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Elipse 51"/>
            <p:cNvSpPr/>
            <p:nvPr/>
          </p:nvSpPr>
          <p:spPr>
            <a:xfrm>
              <a:off x="8533994" y="3068960"/>
              <a:ext cx="70454" cy="54769"/>
            </a:xfrm>
            <a:prstGeom prst="ellipse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56004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tvMinuto (15).jpg"/>
          <p:cNvPicPr>
            <a:picLocks noChangeAspect="1"/>
          </p:cNvPicPr>
          <p:nvPr/>
        </p:nvPicPr>
        <p:blipFill>
          <a:blip r:embed="rId2" cstate="email">
            <a:lum contrast="-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373216"/>
            <a:ext cx="2664296" cy="7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7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3"/>
          <p:cNvGrpSpPr>
            <a:grpSpLocks/>
          </p:cNvGrpSpPr>
          <p:nvPr/>
        </p:nvGrpSpPr>
        <p:grpSpPr bwMode="auto">
          <a:xfrm>
            <a:off x="1961381" y="1890203"/>
            <a:ext cx="5022850" cy="982663"/>
            <a:chOff x="669924" y="2535238"/>
            <a:chExt cx="5022851" cy="982229"/>
          </a:xfrm>
        </p:grpSpPr>
        <p:grpSp>
          <p:nvGrpSpPr>
            <p:cNvPr id="32" name="Grupo 73"/>
            <p:cNvGrpSpPr>
              <a:grpSpLocks/>
            </p:cNvGrpSpPr>
            <p:nvPr/>
          </p:nvGrpSpPr>
          <p:grpSpPr bwMode="auto">
            <a:xfrm>
              <a:off x="669924" y="2535238"/>
              <a:ext cx="5022851" cy="982229"/>
              <a:chOff x="-513716" y="2560229"/>
              <a:chExt cx="5218549" cy="982569"/>
            </a:xfrm>
          </p:grpSpPr>
          <p:sp>
            <p:nvSpPr>
              <p:cNvPr id="34" name="Retângulo 33"/>
              <p:cNvSpPr/>
              <p:nvPr/>
            </p:nvSpPr>
            <p:spPr>
              <a:xfrm>
                <a:off x="-513716" y="2560229"/>
                <a:ext cx="5218549" cy="98256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" name="Retângulo 34"/>
              <p:cNvSpPr/>
              <p:nvPr/>
            </p:nvSpPr>
            <p:spPr>
              <a:xfrm>
                <a:off x="-498871" y="2633247"/>
                <a:ext cx="46182" cy="163497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3" name="Retângulo 1"/>
            <p:cNvSpPr>
              <a:spLocks noChangeArrowheads="1"/>
            </p:cNvSpPr>
            <p:nvPr/>
          </p:nvSpPr>
          <p:spPr bwMode="auto">
            <a:xfrm>
              <a:off x="915987" y="2540841"/>
              <a:ext cx="4776788" cy="969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O veículo de maior cobertura do segmento digital </a:t>
              </a:r>
              <a:r>
                <a:rPr lang="pt-BR" sz="20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Out </a:t>
              </a:r>
              <a:r>
                <a:rPr lang="pt-BR" sz="2000" b="1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of</a:t>
              </a:r>
              <a:r>
                <a:rPr lang="pt-BR" sz="20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 Home</a:t>
              </a:r>
            </a:p>
          </p:txBody>
        </p:sp>
      </p:grp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21693"/>
            <a:ext cx="3278187" cy="2989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upo 88"/>
          <p:cNvGrpSpPr>
            <a:grpSpLocks/>
          </p:cNvGrpSpPr>
          <p:nvPr/>
        </p:nvGrpSpPr>
        <p:grpSpPr bwMode="auto">
          <a:xfrm>
            <a:off x="467544" y="1883852"/>
            <a:ext cx="1346200" cy="981451"/>
            <a:chOff x="911226" y="2522386"/>
            <a:chExt cx="1345649" cy="981186"/>
          </a:xfrm>
        </p:grpSpPr>
        <p:sp>
          <p:nvSpPr>
            <p:cNvPr id="30" name="Retângulo 29"/>
            <p:cNvSpPr/>
            <p:nvPr/>
          </p:nvSpPr>
          <p:spPr>
            <a:xfrm>
              <a:off x="911226" y="2522386"/>
              <a:ext cx="1345649" cy="9811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920747" y="2608088"/>
              <a:ext cx="47606" cy="165055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" name="Grupo 134"/>
          <p:cNvGrpSpPr>
            <a:grpSpLocks/>
          </p:cNvGrpSpPr>
          <p:nvPr/>
        </p:nvGrpSpPr>
        <p:grpSpPr bwMode="auto">
          <a:xfrm>
            <a:off x="7122344" y="1883852"/>
            <a:ext cx="1547812" cy="1006475"/>
            <a:chOff x="7342332" y="2377349"/>
            <a:chExt cx="1547667" cy="1007199"/>
          </a:xfrm>
        </p:grpSpPr>
        <p:sp>
          <p:nvSpPr>
            <p:cNvPr id="23" name="Retângulo 22"/>
            <p:cNvSpPr/>
            <p:nvPr/>
          </p:nvSpPr>
          <p:spPr bwMode="auto">
            <a:xfrm>
              <a:off x="7342332" y="2377349"/>
              <a:ext cx="1547667" cy="1007199"/>
            </a:xfrm>
            <a:prstGeom prst="rect">
              <a:avLst/>
            </a:prstGeom>
            <a:solidFill>
              <a:srgbClr val="E20A16"/>
            </a:solidFill>
            <a:ln w="6350">
              <a:solidFill>
                <a:srgbClr val="6D6E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dirty="0"/>
            </a:p>
          </p:txBody>
        </p:sp>
        <p:grpSp>
          <p:nvGrpSpPr>
            <p:cNvPr id="24" name="Grupo 10"/>
            <p:cNvGrpSpPr>
              <a:grpSpLocks/>
            </p:cNvGrpSpPr>
            <p:nvPr/>
          </p:nvGrpSpPr>
          <p:grpSpPr bwMode="auto">
            <a:xfrm>
              <a:off x="7847052" y="2391638"/>
              <a:ext cx="641572" cy="826130"/>
              <a:chOff x="2517579" y="4173264"/>
              <a:chExt cx="641910" cy="825262"/>
            </a:xfrm>
          </p:grpSpPr>
          <p:grpSp>
            <p:nvGrpSpPr>
              <p:cNvPr id="25" name="Grupo 7"/>
              <p:cNvGrpSpPr>
                <a:grpSpLocks/>
              </p:cNvGrpSpPr>
              <p:nvPr/>
            </p:nvGrpSpPr>
            <p:grpSpPr bwMode="auto">
              <a:xfrm>
                <a:off x="2517579" y="4173264"/>
                <a:ext cx="641910" cy="825262"/>
                <a:chOff x="4067689" y="4130688"/>
                <a:chExt cx="641910" cy="825262"/>
              </a:xfrm>
            </p:grpSpPr>
            <p:pic>
              <p:nvPicPr>
                <p:cNvPr id="27" name="Imagem 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67689" y="4466940"/>
                  <a:ext cx="641910" cy="4890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" name="Retângulo 27"/>
                <p:cNvSpPr/>
                <p:nvPr/>
              </p:nvSpPr>
              <p:spPr>
                <a:xfrm>
                  <a:off x="4277388" y="4443330"/>
                  <a:ext cx="149290" cy="460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/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 rot="5400000">
                  <a:off x="4185402" y="4267152"/>
                  <a:ext cx="336438" cy="635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/>
                </a:p>
              </p:txBody>
            </p:sp>
          </p:grpSp>
          <p:sp>
            <p:nvSpPr>
              <p:cNvPr id="26" name="Retângulo 25"/>
              <p:cNvSpPr/>
              <p:nvPr/>
            </p:nvSpPr>
            <p:spPr>
              <a:xfrm rot="5400000">
                <a:off x="2965594" y="4609655"/>
                <a:ext cx="233286" cy="937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</p:grpSp>
      </p:grpSp>
      <p:grpSp>
        <p:nvGrpSpPr>
          <p:cNvPr id="9" name="Grupo 124"/>
          <p:cNvGrpSpPr>
            <a:grpSpLocks/>
          </p:cNvGrpSpPr>
          <p:nvPr/>
        </p:nvGrpSpPr>
        <p:grpSpPr bwMode="auto">
          <a:xfrm>
            <a:off x="3845744" y="5049328"/>
            <a:ext cx="4810125" cy="1332000"/>
            <a:chOff x="691396" y="3111637"/>
            <a:chExt cx="3891704" cy="1335652"/>
          </a:xfrm>
        </p:grpSpPr>
        <p:sp>
          <p:nvSpPr>
            <p:cNvPr id="21" name="Retângulo 20"/>
            <p:cNvSpPr/>
            <p:nvPr/>
          </p:nvSpPr>
          <p:spPr bwMode="auto">
            <a:xfrm>
              <a:off x="691396" y="3111637"/>
              <a:ext cx="3891704" cy="133565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Retângulo 85"/>
            <p:cNvSpPr>
              <a:spLocks noChangeArrowheads="1"/>
            </p:cNvSpPr>
            <p:nvPr/>
          </p:nvSpPr>
          <p:spPr bwMode="auto">
            <a:xfrm>
              <a:off x="789010" y="3183274"/>
              <a:ext cx="3794090" cy="1224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Mais de </a:t>
              </a:r>
              <a:r>
                <a:rPr lang="pt-B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6</a:t>
              </a:r>
              <a:r>
                <a:rPr lang="pt-B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.000 </a:t>
              </a:r>
              <a:r>
                <a:rPr lang="pt-B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monitores</a:t>
              </a:r>
              <a:r>
                <a:rPr lang="pt-B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distribuindo conteúdo digital.</a:t>
              </a:r>
              <a:endPara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2200"/>
                </a:lnSpc>
              </a:pPr>
              <a:r>
                <a:rPr lang="pt-B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Painéis Estáticos, Projetos Especiais</a:t>
              </a:r>
            </a:p>
            <a:p>
              <a:pPr>
                <a:lnSpc>
                  <a:spcPts val="2200"/>
                </a:lnSpc>
              </a:pPr>
              <a:r>
                <a:rPr lang="pt-B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Interatividade via mobile</a:t>
              </a:r>
            </a:p>
          </p:txBody>
        </p:sp>
      </p:grpSp>
      <p:grpSp>
        <p:nvGrpSpPr>
          <p:cNvPr id="10" name="Grupo 102"/>
          <p:cNvGrpSpPr>
            <a:grpSpLocks/>
          </p:cNvGrpSpPr>
          <p:nvPr/>
        </p:nvGrpSpPr>
        <p:grpSpPr bwMode="auto">
          <a:xfrm>
            <a:off x="3845838" y="3057014"/>
            <a:ext cx="4810893" cy="1776262"/>
            <a:chOff x="911226" y="2507948"/>
            <a:chExt cx="1616576" cy="1320948"/>
          </a:xfrm>
          <a:solidFill>
            <a:schemeClr val="bg1">
              <a:lumMod val="50000"/>
            </a:schemeClr>
          </a:solidFill>
        </p:grpSpPr>
        <p:sp>
          <p:nvSpPr>
            <p:cNvPr id="17" name="Retângulo 16"/>
            <p:cNvSpPr/>
            <p:nvPr/>
          </p:nvSpPr>
          <p:spPr>
            <a:xfrm>
              <a:off x="911226" y="2507948"/>
              <a:ext cx="1616576" cy="132094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911226" y="2607963"/>
              <a:ext cx="22847" cy="163515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2" name="Picture 5" descr="C:\Users\mricardo\Desktop\desktop\Icones\metro icone.png"/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40" y="1937192"/>
            <a:ext cx="871160" cy="78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5"/>
          <p:cNvSpPr/>
          <p:nvPr/>
        </p:nvSpPr>
        <p:spPr>
          <a:xfrm>
            <a:off x="758821" y="2534597"/>
            <a:ext cx="72007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Metrô</a:t>
            </a:r>
          </a:p>
        </p:txBody>
      </p:sp>
      <p:sp>
        <p:nvSpPr>
          <p:cNvPr id="15" name="Retângulo 14"/>
          <p:cNvSpPr/>
          <p:nvPr/>
        </p:nvSpPr>
        <p:spPr bwMode="auto">
          <a:xfrm>
            <a:off x="4200568" y="3730286"/>
            <a:ext cx="4453246" cy="361951"/>
          </a:xfrm>
          <a:prstGeom prst="rect">
            <a:avLst/>
          </a:prstGeom>
          <a:solidFill>
            <a:srgbClr val="6D6E71"/>
          </a:solidFill>
          <a:ln w="6350">
            <a:solidFill>
              <a:srgbClr val="E20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b="1" dirty="0" smtClean="0">
                <a:latin typeface="Arial" pitchFamily="34" charset="0"/>
                <a:cs typeface="Arial" pitchFamily="34" charset="0"/>
              </a:rPr>
              <a:t>BRASÍLIA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tângulo 15"/>
          <p:cNvSpPr/>
          <p:nvPr/>
        </p:nvSpPr>
        <p:spPr bwMode="auto">
          <a:xfrm>
            <a:off x="4211961" y="4308261"/>
            <a:ext cx="4441854" cy="361951"/>
          </a:xfrm>
          <a:prstGeom prst="rect">
            <a:avLst/>
          </a:prstGeom>
          <a:solidFill>
            <a:srgbClr val="6D6E71"/>
          </a:solidFill>
          <a:ln w="6350">
            <a:solidFill>
              <a:srgbClr val="E20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b="1" dirty="0" smtClean="0">
                <a:latin typeface="Arial" pitchFamily="34" charset="0"/>
                <a:cs typeface="Arial" pitchFamily="34" charset="0"/>
              </a:rPr>
              <a:t>PORTO ALEGRE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4" name="Grupo 43"/>
          <p:cNvGrpSpPr/>
          <p:nvPr/>
        </p:nvGrpSpPr>
        <p:grpSpPr>
          <a:xfrm>
            <a:off x="361701" y="510327"/>
            <a:ext cx="8386763" cy="830441"/>
            <a:chOff x="361701" y="936278"/>
            <a:chExt cx="8386763" cy="830441"/>
          </a:xfrm>
        </p:grpSpPr>
        <p:sp>
          <p:nvSpPr>
            <p:cNvPr id="45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80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Entretenimento dos usuários de transporte público - Metrô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46" name="Retângulo 45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47" name="Imagem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sp>
        <p:nvSpPr>
          <p:cNvPr id="39" name="Retângulo 38"/>
          <p:cNvSpPr/>
          <p:nvPr/>
        </p:nvSpPr>
        <p:spPr bwMode="auto">
          <a:xfrm>
            <a:off x="3855363" y="5157192"/>
            <a:ext cx="67992" cy="219877"/>
          </a:xfrm>
          <a:prstGeom prst="rect">
            <a:avLst/>
          </a:prstGeom>
          <a:solidFill>
            <a:srgbClr val="E20A16"/>
          </a:solidFill>
          <a:ln>
            <a:solidFill>
              <a:srgbClr val="E20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6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Retângulo 39"/>
          <p:cNvSpPr/>
          <p:nvPr/>
        </p:nvSpPr>
        <p:spPr bwMode="auto">
          <a:xfrm>
            <a:off x="4213685" y="3184401"/>
            <a:ext cx="4453246" cy="361951"/>
          </a:xfrm>
          <a:prstGeom prst="rect">
            <a:avLst/>
          </a:prstGeom>
          <a:solidFill>
            <a:srgbClr val="6D6E71"/>
          </a:solidFill>
          <a:ln w="6350">
            <a:solidFill>
              <a:srgbClr val="E20A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b="1" dirty="0" smtClean="0">
                <a:latin typeface="Arial" pitchFamily="34" charset="0"/>
                <a:cs typeface="Arial" pitchFamily="34" charset="0"/>
              </a:rPr>
              <a:t>SÃO PAULO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61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farm3.static.flickr.com/2774/4022186172_fe84c0d673_b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373216"/>
            <a:ext cx="2664296" cy="7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6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467544" y="1772816"/>
            <a:ext cx="8218488" cy="4723681"/>
            <a:chOff x="467544" y="1772816"/>
            <a:chExt cx="8218488" cy="4723681"/>
          </a:xfrm>
        </p:grpSpPr>
        <p:grpSp>
          <p:nvGrpSpPr>
            <p:cNvPr id="5" name="Grupo 15"/>
            <p:cNvGrpSpPr>
              <a:grpSpLocks/>
            </p:cNvGrpSpPr>
            <p:nvPr/>
          </p:nvGrpSpPr>
          <p:grpSpPr bwMode="auto">
            <a:xfrm>
              <a:off x="7338245" y="1772816"/>
              <a:ext cx="1347787" cy="725487"/>
              <a:chOff x="3813363" y="2710657"/>
              <a:chExt cx="1346910" cy="724726"/>
            </a:xfrm>
          </p:grpSpPr>
          <p:sp>
            <p:nvSpPr>
              <p:cNvPr id="50" name="Retângulo 49"/>
              <p:cNvSpPr/>
              <p:nvPr/>
            </p:nvSpPr>
            <p:spPr bwMode="auto">
              <a:xfrm>
                <a:off x="3813363" y="2710657"/>
                <a:ext cx="1346910" cy="724726"/>
              </a:xfrm>
              <a:prstGeom prst="rect">
                <a:avLst/>
              </a:prstGeom>
              <a:solidFill>
                <a:srgbClr val="E20A16"/>
              </a:solidFill>
              <a:ln w="6350">
                <a:solidFill>
                  <a:srgbClr val="6D6E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dirty="0"/>
              </a:p>
            </p:txBody>
          </p:sp>
          <p:pic>
            <p:nvPicPr>
              <p:cNvPr id="51" name="Imagem 2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3544" y="2781342"/>
                <a:ext cx="467903" cy="569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" name="Grupo 113"/>
            <p:cNvGrpSpPr>
              <a:grpSpLocks/>
            </p:cNvGrpSpPr>
            <p:nvPr/>
          </p:nvGrpSpPr>
          <p:grpSpPr bwMode="auto">
            <a:xfrm>
              <a:off x="483420" y="1772821"/>
              <a:ext cx="6792912" cy="719138"/>
              <a:chOff x="5254624" y="2709866"/>
              <a:chExt cx="6792912" cy="719140"/>
            </a:xfrm>
          </p:grpSpPr>
          <p:grpSp>
            <p:nvGrpSpPr>
              <p:cNvPr id="46" name="Grupo 20"/>
              <p:cNvGrpSpPr>
                <a:grpSpLocks/>
              </p:cNvGrpSpPr>
              <p:nvPr/>
            </p:nvGrpSpPr>
            <p:grpSpPr bwMode="auto">
              <a:xfrm>
                <a:off x="5254624" y="2709866"/>
                <a:ext cx="6792912" cy="719140"/>
                <a:chOff x="5254043" y="2710656"/>
                <a:chExt cx="6794181" cy="718385"/>
              </a:xfrm>
            </p:grpSpPr>
            <p:sp>
              <p:nvSpPr>
                <p:cNvPr id="48" name="Retângulo 47"/>
                <p:cNvSpPr/>
                <p:nvPr/>
              </p:nvSpPr>
              <p:spPr bwMode="auto">
                <a:xfrm>
                  <a:off x="5254043" y="2710656"/>
                  <a:ext cx="6794181" cy="71838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dirty="0"/>
                </a:p>
              </p:txBody>
            </p:sp>
            <p:sp>
              <p:nvSpPr>
                <p:cNvPr id="49" name="Retângulo 80"/>
                <p:cNvSpPr>
                  <a:spLocks noChangeArrowheads="1"/>
                </p:cNvSpPr>
                <p:nvPr/>
              </p:nvSpPr>
              <p:spPr bwMode="auto">
                <a:xfrm>
                  <a:off x="5622412" y="2754594"/>
                  <a:ext cx="6286086" cy="6456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pt-BR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Maior plataforma de mídia em </a:t>
                  </a:r>
                  <a:r>
                    <a:rPr lang="pt-BR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ônibus, </a:t>
                  </a:r>
                </a:p>
                <a:p>
                  <a:pPr algn="ctr"/>
                  <a:r>
                    <a:rPr lang="pt-BR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o principal meio de transporte no país.</a:t>
                  </a:r>
                  <a:endParaRPr lang="pt-B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47" name="Retângulo 46"/>
              <p:cNvSpPr/>
              <p:nvPr/>
            </p:nvSpPr>
            <p:spPr bwMode="auto">
              <a:xfrm>
                <a:off x="5270499" y="2800348"/>
                <a:ext cx="68262" cy="163513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7" name="Retângulo 6"/>
            <p:cNvSpPr/>
            <p:nvPr/>
          </p:nvSpPr>
          <p:spPr bwMode="auto">
            <a:xfrm>
              <a:off x="467545" y="3544441"/>
              <a:ext cx="8193087" cy="385762"/>
            </a:xfrm>
            <a:prstGeom prst="rect">
              <a:avLst/>
            </a:prstGeom>
            <a:solidFill>
              <a:srgbClr val="E20A16"/>
            </a:solidFill>
            <a:ln w="6350">
              <a:solidFill>
                <a:srgbClr val="6D6E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400" dirty="0"/>
            </a:p>
          </p:txBody>
        </p:sp>
        <p:sp>
          <p:nvSpPr>
            <p:cNvPr id="8" name="CaixaDeTexto 12"/>
            <p:cNvSpPr txBox="1">
              <a:spLocks noChangeArrowheads="1"/>
            </p:cNvSpPr>
            <p:nvPr/>
          </p:nvSpPr>
          <p:spPr bwMode="auto">
            <a:xfrm>
              <a:off x="467544" y="3582541"/>
              <a:ext cx="821848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pt-BR" sz="1400" b="1" dirty="0" smtClean="0">
                  <a:solidFill>
                    <a:schemeClr val="bg1"/>
                  </a:solidFill>
                </a:rPr>
                <a:t>CANAIS DIGITAIS E MÍDIAS DE EXPOSIÇÃO</a:t>
              </a:r>
              <a:endParaRPr lang="pt-BR" sz="1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Grupo 8"/>
            <p:cNvGrpSpPr/>
            <p:nvPr/>
          </p:nvGrpSpPr>
          <p:grpSpPr>
            <a:xfrm>
              <a:off x="2423815" y="4005064"/>
              <a:ext cx="2232249" cy="1466455"/>
              <a:chOff x="2608734" y="4149080"/>
              <a:chExt cx="2232249" cy="1466455"/>
            </a:xfrm>
          </p:grpSpPr>
          <p:sp>
            <p:nvSpPr>
              <p:cNvPr id="43" name="Retângulo 42"/>
              <p:cNvSpPr/>
              <p:nvPr/>
            </p:nvSpPr>
            <p:spPr bwMode="auto">
              <a:xfrm>
                <a:off x="2608735" y="4149080"/>
                <a:ext cx="2232248" cy="1466455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4" name="Retângulo 43"/>
              <p:cNvSpPr/>
              <p:nvPr/>
            </p:nvSpPr>
            <p:spPr bwMode="auto">
              <a:xfrm>
                <a:off x="2608734" y="4419842"/>
                <a:ext cx="56619" cy="265651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45" name="Picture 2" descr="http://i1.r7.com/data/files/2C95/948F/37C2/3CA9/0137/C2C6/D7EF/2C57/brt%20700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752750" y="4237261"/>
                <a:ext cx="2040619" cy="1313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upo 9"/>
            <p:cNvGrpSpPr/>
            <p:nvPr/>
          </p:nvGrpSpPr>
          <p:grpSpPr>
            <a:xfrm>
              <a:off x="2670579" y="5542930"/>
              <a:ext cx="3785685" cy="953567"/>
              <a:chOff x="2946555" y="5677421"/>
              <a:chExt cx="3785685" cy="953567"/>
            </a:xfrm>
          </p:grpSpPr>
          <p:sp>
            <p:nvSpPr>
              <p:cNvPr id="39" name="Retângulo 38"/>
              <p:cNvSpPr/>
              <p:nvPr/>
            </p:nvSpPr>
            <p:spPr bwMode="auto">
              <a:xfrm>
                <a:off x="2946555" y="5677421"/>
                <a:ext cx="3785685" cy="95356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0" name="Retângulo 39"/>
              <p:cNvSpPr/>
              <p:nvPr/>
            </p:nvSpPr>
            <p:spPr bwMode="auto">
              <a:xfrm>
                <a:off x="2946555" y="5948183"/>
                <a:ext cx="56619" cy="265651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41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0698" y="5739736"/>
                <a:ext cx="2189534" cy="8157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2790" y="5739736"/>
                <a:ext cx="1263774" cy="8157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7" name="Retângulo 26"/>
            <p:cNvSpPr/>
            <p:nvPr/>
          </p:nvSpPr>
          <p:spPr bwMode="auto">
            <a:xfrm>
              <a:off x="662261" y="2621038"/>
              <a:ext cx="1588964" cy="831851"/>
            </a:xfrm>
            <a:prstGeom prst="rect">
              <a:avLst/>
            </a:prstGeom>
            <a:solidFill>
              <a:srgbClr val="6D6E71"/>
            </a:solidFill>
            <a:ln w="635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b="1" dirty="0"/>
            </a:p>
          </p:txBody>
        </p:sp>
        <p:sp>
          <p:nvSpPr>
            <p:cNvPr id="28" name="CaixaDeTexto 142"/>
            <p:cNvSpPr txBox="1">
              <a:spLocks noChangeArrowheads="1"/>
            </p:cNvSpPr>
            <p:nvPr/>
          </p:nvSpPr>
          <p:spPr bwMode="auto">
            <a:xfrm>
              <a:off x="694243" y="2854281"/>
              <a:ext cx="1556981" cy="353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pt-BR" sz="1700" b="1" dirty="0">
                  <a:solidFill>
                    <a:schemeClr val="bg1"/>
                  </a:solidFill>
                </a:rPr>
                <a:t>São  Paulo</a:t>
              </a:r>
            </a:p>
          </p:txBody>
        </p:sp>
        <p:sp>
          <p:nvSpPr>
            <p:cNvPr id="29" name="Retângulo 28"/>
            <p:cNvSpPr/>
            <p:nvPr/>
          </p:nvSpPr>
          <p:spPr bwMode="auto">
            <a:xfrm>
              <a:off x="578194" y="2619451"/>
              <a:ext cx="47625" cy="165100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Retângulo 29"/>
            <p:cNvSpPr/>
            <p:nvPr/>
          </p:nvSpPr>
          <p:spPr bwMode="auto">
            <a:xfrm>
              <a:off x="6998964" y="2617862"/>
              <a:ext cx="1588965" cy="831850"/>
            </a:xfrm>
            <a:prstGeom prst="rect">
              <a:avLst/>
            </a:prstGeom>
            <a:solidFill>
              <a:srgbClr val="6D6E71"/>
            </a:solidFill>
            <a:ln w="635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b="1" dirty="0"/>
            </a:p>
          </p:txBody>
        </p:sp>
        <p:sp>
          <p:nvSpPr>
            <p:cNvPr id="31" name="CaixaDeTexto 142"/>
            <p:cNvSpPr txBox="1">
              <a:spLocks noChangeArrowheads="1"/>
            </p:cNvSpPr>
            <p:nvPr/>
          </p:nvSpPr>
          <p:spPr bwMode="auto">
            <a:xfrm>
              <a:off x="7013132" y="2844756"/>
              <a:ext cx="1574797" cy="353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pt-BR" sz="1700" b="1" dirty="0">
                  <a:solidFill>
                    <a:schemeClr val="bg1"/>
                  </a:solidFill>
                </a:rPr>
                <a:t>Porto Alegre</a:t>
              </a:r>
            </a:p>
          </p:txBody>
        </p:sp>
        <p:sp>
          <p:nvSpPr>
            <p:cNvPr id="32" name="Retângulo 31"/>
            <p:cNvSpPr/>
            <p:nvPr/>
          </p:nvSpPr>
          <p:spPr bwMode="auto">
            <a:xfrm>
              <a:off x="6911897" y="2633734"/>
              <a:ext cx="47625" cy="165100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Retângulo 32"/>
            <p:cNvSpPr/>
            <p:nvPr/>
          </p:nvSpPr>
          <p:spPr bwMode="auto">
            <a:xfrm>
              <a:off x="2697534" y="2636915"/>
              <a:ext cx="1746127" cy="812797"/>
            </a:xfrm>
            <a:prstGeom prst="rect">
              <a:avLst/>
            </a:prstGeom>
            <a:solidFill>
              <a:srgbClr val="6D6E71"/>
            </a:solidFill>
            <a:ln w="635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b="1" dirty="0"/>
            </a:p>
          </p:txBody>
        </p:sp>
        <p:sp>
          <p:nvSpPr>
            <p:cNvPr id="34" name="CaixaDeTexto 142"/>
            <p:cNvSpPr txBox="1">
              <a:spLocks noChangeArrowheads="1"/>
            </p:cNvSpPr>
            <p:nvPr/>
          </p:nvSpPr>
          <p:spPr bwMode="auto">
            <a:xfrm>
              <a:off x="2697535" y="2854281"/>
              <a:ext cx="1746126" cy="353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pt-BR" sz="1700" b="1" dirty="0">
                  <a:solidFill>
                    <a:schemeClr val="bg1"/>
                  </a:solidFill>
                </a:rPr>
                <a:t>Rio de Janeiro</a:t>
              </a:r>
            </a:p>
          </p:txBody>
        </p:sp>
        <p:sp>
          <p:nvSpPr>
            <p:cNvPr id="35" name="Retângulo 34"/>
            <p:cNvSpPr/>
            <p:nvPr/>
          </p:nvSpPr>
          <p:spPr bwMode="auto">
            <a:xfrm>
              <a:off x="2611265" y="2635328"/>
              <a:ext cx="47625" cy="165100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Retângulo 35"/>
            <p:cNvSpPr/>
            <p:nvPr/>
          </p:nvSpPr>
          <p:spPr bwMode="auto">
            <a:xfrm>
              <a:off x="4910733" y="2617863"/>
              <a:ext cx="1588964" cy="827782"/>
            </a:xfrm>
            <a:prstGeom prst="rect">
              <a:avLst/>
            </a:prstGeom>
            <a:solidFill>
              <a:srgbClr val="6D6E71"/>
            </a:solidFill>
            <a:ln w="635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b="1" dirty="0"/>
            </a:p>
          </p:txBody>
        </p:sp>
        <p:sp>
          <p:nvSpPr>
            <p:cNvPr id="37" name="Retângulo 36"/>
            <p:cNvSpPr/>
            <p:nvPr/>
          </p:nvSpPr>
          <p:spPr bwMode="auto">
            <a:xfrm>
              <a:off x="4823081" y="2631260"/>
              <a:ext cx="47625" cy="165100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CaixaDeTexto 142"/>
            <p:cNvSpPr txBox="1">
              <a:spLocks noChangeArrowheads="1"/>
            </p:cNvSpPr>
            <p:nvPr/>
          </p:nvSpPr>
          <p:spPr bwMode="auto">
            <a:xfrm>
              <a:off x="4910733" y="2845197"/>
              <a:ext cx="1584176" cy="353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pt-BR" sz="1700" b="1" dirty="0" smtClean="0">
                  <a:solidFill>
                    <a:schemeClr val="bg1"/>
                  </a:solidFill>
                </a:rPr>
                <a:t>Brasília</a:t>
              </a:r>
              <a:endParaRPr lang="pt-BR" sz="17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tângulo 11"/>
            <p:cNvSpPr/>
            <p:nvPr/>
          </p:nvSpPr>
          <p:spPr bwMode="auto">
            <a:xfrm>
              <a:off x="479600" y="5407124"/>
              <a:ext cx="1870115" cy="107984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tângulo 12"/>
            <p:cNvSpPr/>
            <p:nvPr/>
          </p:nvSpPr>
          <p:spPr bwMode="auto">
            <a:xfrm>
              <a:off x="479600" y="5533405"/>
              <a:ext cx="45719" cy="265651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368" y="5471520"/>
              <a:ext cx="1706432" cy="938383"/>
            </a:xfrm>
            <a:prstGeom prst="rect">
              <a:avLst/>
            </a:prstGeom>
          </p:spPr>
        </p:pic>
        <p:grpSp>
          <p:nvGrpSpPr>
            <p:cNvPr id="15" name="Grupo 14"/>
            <p:cNvGrpSpPr/>
            <p:nvPr/>
          </p:nvGrpSpPr>
          <p:grpSpPr>
            <a:xfrm>
              <a:off x="6729438" y="4005064"/>
              <a:ext cx="1944001" cy="2481908"/>
              <a:chOff x="6933406" y="4149080"/>
              <a:chExt cx="1944001" cy="2481908"/>
            </a:xfrm>
          </p:grpSpPr>
          <p:sp>
            <p:nvSpPr>
              <p:cNvPr id="24" name="Retângulo 23"/>
              <p:cNvSpPr/>
              <p:nvPr/>
            </p:nvSpPr>
            <p:spPr bwMode="auto">
              <a:xfrm>
                <a:off x="6933407" y="4149080"/>
                <a:ext cx="1944000" cy="248190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Retângulo 24"/>
              <p:cNvSpPr/>
              <p:nvPr/>
            </p:nvSpPr>
            <p:spPr bwMode="auto">
              <a:xfrm>
                <a:off x="6933406" y="4419842"/>
                <a:ext cx="56619" cy="265651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26" name="Imagem 2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096815" y="4256074"/>
                <a:ext cx="1651405" cy="2183782"/>
              </a:xfrm>
              <a:prstGeom prst="rect">
                <a:avLst/>
              </a:prstGeom>
            </p:spPr>
          </p:pic>
        </p:grpSp>
        <p:grpSp>
          <p:nvGrpSpPr>
            <p:cNvPr id="16" name="Grupo 15"/>
            <p:cNvGrpSpPr/>
            <p:nvPr/>
          </p:nvGrpSpPr>
          <p:grpSpPr>
            <a:xfrm>
              <a:off x="4709237" y="4005064"/>
              <a:ext cx="1944001" cy="1466455"/>
              <a:chOff x="4913205" y="4149080"/>
              <a:chExt cx="1944001" cy="1466455"/>
            </a:xfrm>
          </p:grpSpPr>
          <p:sp>
            <p:nvSpPr>
              <p:cNvPr id="21" name="Retângulo 20"/>
              <p:cNvSpPr/>
              <p:nvPr/>
            </p:nvSpPr>
            <p:spPr bwMode="auto">
              <a:xfrm>
                <a:off x="4913206" y="4149080"/>
                <a:ext cx="1944000" cy="1466455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2" name="Retângulo 21"/>
              <p:cNvSpPr/>
              <p:nvPr/>
            </p:nvSpPr>
            <p:spPr bwMode="auto">
              <a:xfrm>
                <a:off x="4913205" y="4419842"/>
                <a:ext cx="56619" cy="265651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23" name="Imagem 22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114700" y="4221149"/>
                <a:ext cx="1584177" cy="1316744"/>
              </a:xfrm>
              <a:prstGeom prst="rect">
                <a:avLst/>
              </a:prstGeom>
            </p:spPr>
          </p:pic>
        </p:grpSp>
        <p:grpSp>
          <p:nvGrpSpPr>
            <p:cNvPr id="17" name="Grupo 16"/>
            <p:cNvGrpSpPr/>
            <p:nvPr/>
          </p:nvGrpSpPr>
          <p:grpSpPr>
            <a:xfrm>
              <a:off x="481693" y="4005064"/>
              <a:ext cx="1870115" cy="1368152"/>
              <a:chOff x="685661" y="4149080"/>
              <a:chExt cx="1870115" cy="1368152"/>
            </a:xfrm>
          </p:grpSpPr>
          <p:sp>
            <p:nvSpPr>
              <p:cNvPr id="18" name="Retângulo 17"/>
              <p:cNvSpPr/>
              <p:nvPr/>
            </p:nvSpPr>
            <p:spPr bwMode="auto">
              <a:xfrm>
                <a:off x="685661" y="4149080"/>
                <a:ext cx="1870115" cy="136815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" name="Retângulo 18"/>
              <p:cNvSpPr/>
              <p:nvPr/>
            </p:nvSpPr>
            <p:spPr bwMode="auto">
              <a:xfrm>
                <a:off x="685661" y="4275361"/>
                <a:ext cx="45719" cy="265651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20" name="Imagem 19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8175" y="4248075"/>
                <a:ext cx="1715593" cy="1193349"/>
              </a:xfrm>
              <a:prstGeom prst="rect">
                <a:avLst/>
              </a:prstGeom>
            </p:spPr>
          </p:pic>
        </p:grpSp>
      </p:grpSp>
      <p:grpSp>
        <p:nvGrpSpPr>
          <p:cNvPr id="57" name="Grupo 56"/>
          <p:cNvGrpSpPr/>
          <p:nvPr/>
        </p:nvGrpSpPr>
        <p:grpSpPr>
          <a:xfrm>
            <a:off x="361701" y="620688"/>
            <a:ext cx="8386763" cy="830441"/>
            <a:chOff x="361701" y="936278"/>
            <a:chExt cx="8386763" cy="830441"/>
          </a:xfrm>
        </p:grpSpPr>
        <p:sp>
          <p:nvSpPr>
            <p:cNvPr id="58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80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Entretenimento dos usuários de transporte público - Ônibus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59" name="Retângulo 58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60" name="Imagem 5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4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452999" y="1772816"/>
            <a:ext cx="8204207" cy="4621931"/>
            <a:chOff x="452999" y="1772816"/>
            <a:chExt cx="8204207" cy="4621931"/>
          </a:xfrm>
        </p:grpSpPr>
        <p:sp>
          <p:nvSpPr>
            <p:cNvPr id="5" name="Retângulo 4"/>
            <p:cNvSpPr/>
            <p:nvPr/>
          </p:nvSpPr>
          <p:spPr bwMode="auto">
            <a:xfrm>
              <a:off x="460944" y="1772816"/>
              <a:ext cx="1346200" cy="1006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tângulo 5"/>
            <p:cNvSpPr/>
            <p:nvPr/>
          </p:nvSpPr>
          <p:spPr bwMode="auto">
            <a:xfrm>
              <a:off x="470469" y="1860128"/>
              <a:ext cx="47625" cy="165100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tângulo 9"/>
            <p:cNvSpPr/>
            <p:nvPr/>
          </p:nvSpPr>
          <p:spPr bwMode="auto">
            <a:xfrm>
              <a:off x="5218681" y="3154387"/>
              <a:ext cx="3438525" cy="498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5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tângulo 10"/>
            <p:cNvSpPr/>
            <p:nvPr/>
          </p:nvSpPr>
          <p:spPr bwMode="auto">
            <a:xfrm>
              <a:off x="5237731" y="3254244"/>
              <a:ext cx="61200" cy="163261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5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tângulo 85"/>
            <p:cNvSpPr>
              <a:spLocks noChangeArrowheads="1"/>
            </p:cNvSpPr>
            <p:nvPr/>
          </p:nvSpPr>
          <p:spPr bwMode="auto">
            <a:xfrm>
              <a:off x="5275831" y="3232174"/>
              <a:ext cx="2505075" cy="374461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Cobertura nacional</a:t>
              </a:r>
            </a:p>
          </p:txBody>
        </p:sp>
        <p:sp>
          <p:nvSpPr>
            <p:cNvPr id="15" name="Retângulo 14"/>
            <p:cNvSpPr/>
            <p:nvPr/>
          </p:nvSpPr>
          <p:spPr bwMode="auto">
            <a:xfrm>
              <a:off x="5218681" y="5384799"/>
              <a:ext cx="3438525" cy="673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5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tângulo 15"/>
            <p:cNvSpPr/>
            <p:nvPr/>
          </p:nvSpPr>
          <p:spPr bwMode="auto">
            <a:xfrm>
              <a:off x="5237731" y="5517232"/>
              <a:ext cx="61200" cy="163953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5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tângulo 85"/>
            <p:cNvSpPr>
              <a:spLocks noChangeArrowheads="1"/>
            </p:cNvSpPr>
            <p:nvPr/>
          </p:nvSpPr>
          <p:spPr bwMode="auto">
            <a:xfrm>
              <a:off x="5275831" y="5414961"/>
              <a:ext cx="3381375" cy="626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pt-BR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Vídeo </a:t>
              </a:r>
              <a:r>
                <a:rPr lang="pt-BR" sz="14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walls</a:t>
              </a:r>
              <a:r>
                <a:rPr lang="pt-BR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com </a:t>
              </a:r>
              <a:r>
                <a:rPr lang="pt-B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9 telas de </a:t>
              </a:r>
              <a:r>
                <a:rPr lang="pt-B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46 </a:t>
              </a:r>
              <a:r>
                <a:rPr lang="pt-B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polegadas</a:t>
              </a:r>
            </a:p>
          </p:txBody>
        </p:sp>
        <p:grpSp>
          <p:nvGrpSpPr>
            <p:cNvPr id="17" name="Grupo 6"/>
            <p:cNvGrpSpPr>
              <a:grpSpLocks/>
            </p:cNvGrpSpPr>
            <p:nvPr/>
          </p:nvGrpSpPr>
          <p:grpSpPr bwMode="auto">
            <a:xfrm>
              <a:off x="460944" y="2930101"/>
              <a:ext cx="2783868" cy="800348"/>
              <a:chOff x="11043164" y="1523772"/>
              <a:chExt cx="2785044" cy="799193"/>
            </a:xfrm>
          </p:grpSpPr>
          <p:sp>
            <p:nvSpPr>
              <p:cNvPr id="18" name="Retângulo 17"/>
              <p:cNvSpPr/>
              <p:nvPr/>
            </p:nvSpPr>
            <p:spPr bwMode="auto">
              <a:xfrm>
                <a:off x="11043164" y="1523772"/>
                <a:ext cx="2785044" cy="798995"/>
              </a:xfrm>
              <a:prstGeom prst="rect">
                <a:avLst/>
              </a:prstGeom>
              <a:solidFill>
                <a:srgbClr val="6D6E71"/>
              </a:solidFill>
              <a:ln w="635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pt-BR" b="1" smtClean="0"/>
                  <a:t>‘</a:t>
                </a:r>
                <a:endParaRPr lang="pt-BR" b="1" dirty="0"/>
              </a:p>
            </p:txBody>
          </p:sp>
          <p:sp>
            <p:nvSpPr>
              <p:cNvPr id="19" name="Retângulo 69"/>
              <p:cNvSpPr>
                <a:spLocks noChangeArrowheads="1"/>
              </p:cNvSpPr>
              <p:nvPr/>
            </p:nvSpPr>
            <p:spPr bwMode="auto">
              <a:xfrm>
                <a:off x="11759727" y="1949045"/>
                <a:ext cx="1407118" cy="3739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ts val="2200"/>
                  </a:lnSpc>
                </a:pPr>
                <a:r>
                  <a:rPr lang="pt-B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Programação</a:t>
                </a:r>
              </a:p>
            </p:txBody>
          </p:sp>
          <p:sp>
            <p:nvSpPr>
              <p:cNvPr id="20" name="Retângulo 70"/>
              <p:cNvSpPr>
                <a:spLocks noChangeArrowheads="1"/>
              </p:cNvSpPr>
              <p:nvPr/>
            </p:nvSpPr>
            <p:spPr bwMode="auto">
              <a:xfrm>
                <a:off x="11759728" y="1709688"/>
                <a:ext cx="1407118" cy="3739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ts val="2200"/>
                  </a:lnSpc>
                </a:pPr>
                <a:r>
                  <a:rPr lang="pt-BR" sz="36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24h</a:t>
                </a:r>
              </a:p>
            </p:txBody>
          </p:sp>
        </p:grpSp>
        <p:grpSp>
          <p:nvGrpSpPr>
            <p:cNvPr id="21" name="Grupo 140"/>
            <p:cNvGrpSpPr>
              <a:grpSpLocks/>
            </p:cNvGrpSpPr>
            <p:nvPr/>
          </p:nvGrpSpPr>
          <p:grpSpPr bwMode="auto">
            <a:xfrm>
              <a:off x="460944" y="3913469"/>
              <a:ext cx="2783868" cy="2481278"/>
              <a:chOff x="691396" y="3111641"/>
              <a:chExt cx="2252672" cy="2476628"/>
            </a:xfrm>
          </p:grpSpPr>
          <p:grpSp>
            <p:nvGrpSpPr>
              <p:cNvPr id="22" name="Grupo 102"/>
              <p:cNvGrpSpPr>
                <a:grpSpLocks/>
              </p:cNvGrpSpPr>
              <p:nvPr/>
            </p:nvGrpSpPr>
            <p:grpSpPr bwMode="auto">
              <a:xfrm>
                <a:off x="691396" y="3111641"/>
                <a:ext cx="2252672" cy="2476626"/>
                <a:chOff x="911226" y="2507948"/>
                <a:chExt cx="935738" cy="2476651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4" name="Retângulo 23"/>
                <p:cNvSpPr/>
                <p:nvPr/>
              </p:nvSpPr>
              <p:spPr>
                <a:xfrm>
                  <a:off x="911226" y="2507948"/>
                  <a:ext cx="935738" cy="247665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5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" name="Retângulo 24"/>
                <p:cNvSpPr/>
                <p:nvPr/>
              </p:nvSpPr>
              <p:spPr>
                <a:xfrm>
                  <a:off x="911226" y="2607963"/>
                  <a:ext cx="22847" cy="163515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5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23" name="Retângulo 85"/>
              <p:cNvSpPr>
                <a:spLocks noChangeArrowheads="1"/>
              </p:cNvSpPr>
              <p:nvPr/>
            </p:nvSpPr>
            <p:spPr bwMode="auto">
              <a:xfrm>
                <a:off x="747918" y="3238190"/>
                <a:ext cx="2196150" cy="23500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b="1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29 </a:t>
                </a:r>
                <a:r>
                  <a:rPr lang="pt-BR" sz="1400" b="1" dirty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terminais de ônibus </a:t>
                </a:r>
                <a:r>
                  <a:rPr lang="pt-BR" sz="1400" dirty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em:</a:t>
                </a:r>
                <a:br>
                  <a:rPr lang="pt-BR" sz="1400" dirty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</a:br>
                <a:r>
                  <a:rPr lang="pt-BR" sz="1400" dirty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São Paulo / </a:t>
                </a:r>
                <a:r>
                  <a:rPr lang="pt-BR" sz="1400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Interior SP </a:t>
                </a:r>
                <a:r>
                  <a:rPr lang="pt-BR" sz="1400" dirty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/ Rio de</a:t>
                </a:r>
                <a:br>
                  <a:rPr lang="pt-BR" sz="1400" dirty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</a:br>
                <a:r>
                  <a:rPr lang="pt-BR" sz="1400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Janeiro / </a:t>
                </a:r>
                <a:r>
                  <a:rPr lang="pt-BR" sz="1400" dirty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Pernambuco / </a:t>
                </a:r>
                <a:r>
                  <a:rPr lang="pt-BR" sz="1400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Paraíba / Ceará </a:t>
                </a:r>
                <a:r>
                  <a:rPr lang="pt-BR" sz="1400" dirty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/ Rio Grande do Norte / </a:t>
                </a:r>
                <a:r>
                  <a:rPr lang="pt-BR" sz="1400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Sergipe / Poços de Caldas </a:t>
                </a:r>
                <a:r>
                  <a:rPr lang="pt-BR" sz="1400" dirty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/ Campo Grande </a:t>
                </a:r>
                <a:r>
                  <a:rPr lang="pt-BR" sz="1400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/ Brasília </a:t>
                </a:r>
                <a:r>
                  <a:rPr lang="pt-BR" sz="1400" dirty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/ </a:t>
                </a:r>
                <a:r>
                  <a:rPr lang="pt-BR" sz="1400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Manaus / Porto Alegre</a:t>
                </a:r>
                <a:endParaRPr lang="pt-BR" sz="1400" dirty="0">
                  <a:solidFill>
                    <a:srgbClr val="7F7F7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64481" y="3282999"/>
              <a:ext cx="1731963" cy="26797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" name="Grupo 5"/>
            <p:cNvGrpSpPr>
              <a:grpSpLocks/>
            </p:cNvGrpSpPr>
            <p:nvPr/>
          </p:nvGrpSpPr>
          <p:grpSpPr bwMode="auto">
            <a:xfrm>
              <a:off x="7308724" y="1772816"/>
              <a:ext cx="1347787" cy="1031875"/>
              <a:chOff x="2132372" y="1843372"/>
              <a:chExt cx="1346910" cy="1032391"/>
            </a:xfrm>
          </p:grpSpPr>
          <p:sp>
            <p:nvSpPr>
              <p:cNvPr id="28" name="Retângulo 27"/>
              <p:cNvSpPr/>
              <p:nvPr/>
            </p:nvSpPr>
            <p:spPr bwMode="auto">
              <a:xfrm>
                <a:off x="2132372" y="1843372"/>
                <a:ext cx="1346910" cy="1032391"/>
              </a:xfrm>
              <a:prstGeom prst="rect">
                <a:avLst/>
              </a:prstGeom>
              <a:solidFill>
                <a:srgbClr val="E20A16"/>
              </a:solidFill>
              <a:ln w="6350">
                <a:solidFill>
                  <a:srgbClr val="6D6E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dirty="0"/>
              </a:p>
            </p:txBody>
          </p:sp>
          <p:pic>
            <p:nvPicPr>
              <p:cNvPr id="29" name="Imagem 4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57618" y="2015939"/>
                <a:ext cx="696419" cy="687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3" name="Retângulo 32"/>
            <p:cNvSpPr/>
            <p:nvPr/>
          </p:nvSpPr>
          <p:spPr bwMode="auto">
            <a:xfrm>
              <a:off x="2035768" y="1772816"/>
              <a:ext cx="5060950" cy="1006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Retângulo 33"/>
            <p:cNvSpPr/>
            <p:nvPr/>
          </p:nvSpPr>
          <p:spPr bwMode="auto">
            <a:xfrm>
              <a:off x="2045293" y="1860128"/>
              <a:ext cx="65088" cy="165100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tângulo 85"/>
            <p:cNvSpPr>
              <a:spLocks noChangeArrowheads="1"/>
            </p:cNvSpPr>
            <p:nvPr/>
          </p:nvSpPr>
          <p:spPr bwMode="auto">
            <a:xfrm>
              <a:off x="2153243" y="1787103"/>
              <a:ext cx="478631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A única empresa especializada em comunicação em terminais de passageiros</a:t>
              </a:r>
            </a:p>
          </p:txBody>
        </p:sp>
        <p:sp>
          <p:nvSpPr>
            <p:cNvPr id="38" name="Retângulo 37"/>
            <p:cNvSpPr/>
            <p:nvPr/>
          </p:nvSpPr>
          <p:spPr bwMode="auto">
            <a:xfrm>
              <a:off x="5218681" y="3890987"/>
              <a:ext cx="3438525" cy="498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5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Retângulo 38"/>
            <p:cNvSpPr/>
            <p:nvPr/>
          </p:nvSpPr>
          <p:spPr bwMode="auto">
            <a:xfrm>
              <a:off x="5237731" y="3990844"/>
              <a:ext cx="61200" cy="163261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5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Retângulo 85"/>
            <p:cNvSpPr>
              <a:spLocks noChangeArrowheads="1"/>
            </p:cNvSpPr>
            <p:nvPr/>
          </p:nvSpPr>
          <p:spPr bwMode="auto">
            <a:xfrm>
              <a:off x="5275831" y="3952899"/>
              <a:ext cx="3381375" cy="374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pt-BR" sz="1400" dirty="0" smtClean="0">
                  <a:solidFill>
                    <a:srgbClr val="7F7F7F"/>
                  </a:solidFill>
                  <a:latin typeface="Arial" pitchFamily="34" charset="0"/>
                  <a:cs typeface="Arial" pitchFamily="34" charset="0"/>
                </a:rPr>
                <a:t>Canal Digital e Projetos Especiais</a:t>
              </a:r>
              <a:endParaRPr lang="pt-BR" sz="14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Retângulo 42"/>
            <p:cNvSpPr/>
            <p:nvPr/>
          </p:nvSpPr>
          <p:spPr bwMode="auto">
            <a:xfrm>
              <a:off x="5218681" y="4628157"/>
              <a:ext cx="3438525" cy="498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5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Retângulo 43"/>
            <p:cNvSpPr/>
            <p:nvPr/>
          </p:nvSpPr>
          <p:spPr bwMode="auto">
            <a:xfrm>
              <a:off x="5237731" y="4728014"/>
              <a:ext cx="61200" cy="163261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5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Retângulo 85"/>
            <p:cNvSpPr>
              <a:spLocks noChangeArrowheads="1"/>
            </p:cNvSpPr>
            <p:nvPr/>
          </p:nvSpPr>
          <p:spPr bwMode="auto">
            <a:xfrm>
              <a:off x="5275831" y="4682132"/>
              <a:ext cx="3371850" cy="34477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Horários</a:t>
              </a:r>
              <a:r>
                <a:rPr lang="pt-B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 de Embarque e Desembarques</a:t>
              </a:r>
              <a:endPara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Rectangle 5"/>
            <p:cNvSpPr/>
            <p:nvPr/>
          </p:nvSpPr>
          <p:spPr>
            <a:xfrm>
              <a:off x="452999" y="2420888"/>
              <a:ext cx="1368151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Verdana" pitchFamily="34" charset="0"/>
                  <a:cs typeface="Arial" pitchFamily="34" charset="0"/>
                </a:rPr>
                <a:t>Rodoviárias</a:t>
              </a:r>
            </a:p>
          </p:txBody>
        </p:sp>
        <p:pic>
          <p:nvPicPr>
            <p:cNvPr id="46" name="Picture 7" descr="C:\Users\mricardo\Desktop\desktop\Icones\rodoviária icone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060" y="1861931"/>
              <a:ext cx="871161" cy="78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Grupo 51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5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Mídia digital indoor Terminais Rodoviários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54" name="Retângulo 53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55" name="Imagem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7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upo 40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42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Rede de TV instalada na Orla </a:t>
              </a:r>
              <a:r>
                <a:rPr lang="pt-BR" sz="2300" b="1" dirty="0" err="1" smtClean="0">
                  <a:solidFill>
                    <a:schemeClr val="bg1"/>
                  </a:solidFill>
                  <a:latin typeface="Verdana" pitchFamily="34" charset="0"/>
                </a:rPr>
                <a:t>Marítma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43" name="Retângulo 42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467544" y="1772816"/>
            <a:ext cx="8194228" cy="4485977"/>
            <a:chOff x="467544" y="1772816"/>
            <a:chExt cx="8194228" cy="4485977"/>
          </a:xfrm>
        </p:grpSpPr>
        <p:grpSp>
          <p:nvGrpSpPr>
            <p:cNvPr id="5" name="Grupo 3"/>
            <p:cNvGrpSpPr>
              <a:grpSpLocks/>
            </p:cNvGrpSpPr>
            <p:nvPr/>
          </p:nvGrpSpPr>
          <p:grpSpPr bwMode="auto">
            <a:xfrm>
              <a:off x="467544" y="1785516"/>
              <a:ext cx="1346200" cy="1006475"/>
              <a:chOff x="3813175" y="2005013"/>
              <a:chExt cx="1346200" cy="1006475"/>
            </a:xfrm>
          </p:grpSpPr>
          <p:grpSp>
            <p:nvGrpSpPr>
              <p:cNvPr id="31" name="Grupo 88"/>
              <p:cNvGrpSpPr>
                <a:grpSpLocks/>
              </p:cNvGrpSpPr>
              <p:nvPr/>
            </p:nvGrpSpPr>
            <p:grpSpPr bwMode="auto">
              <a:xfrm>
                <a:off x="3813175" y="2005013"/>
                <a:ext cx="1346200" cy="1006475"/>
                <a:chOff x="911226" y="2520800"/>
                <a:chExt cx="1345649" cy="1006635"/>
              </a:xfrm>
            </p:grpSpPr>
            <p:sp>
              <p:nvSpPr>
                <p:cNvPr id="33" name="Retângulo 32"/>
                <p:cNvSpPr/>
                <p:nvPr/>
              </p:nvSpPr>
              <p:spPr>
                <a:xfrm>
                  <a:off x="911226" y="2520800"/>
                  <a:ext cx="1345649" cy="100663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920747" y="2608127"/>
                  <a:ext cx="47606" cy="165126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pic>
            <p:nvPicPr>
              <p:cNvPr id="32" name="Imagem 50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7020" y="2205668"/>
                <a:ext cx="1078510" cy="605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" name="Grupo 4"/>
            <p:cNvGrpSpPr>
              <a:grpSpLocks/>
            </p:cNvGrpSpPr>
            <p:nvPr/>
          </p:nvGrpSpPr>
          <p:grpSpPr bwMode="auto">
            <a:xfrm>
              <a:off x="7313985" y="1772816"/>
              <a:ext cx="1347787" cy="1031875"/>
              <a:chOff x="5294313" y="2603500"/>
              <a:chExt cx="1347787" cy="1031875"/>
            </a:xfrm>
          </p:grpSpPr>
          <p:sp>
            <p:nvSpPr>
              <p:cNvPr id="29" name="Retângulo 28"/>
              <p:cNvSpPr/>
              <p:nvPr/>
            </p:nvSpPr>
            <p:spPr bwMode="auto">
              <a:xfrm>
                <a:off x="5294313" y="2603500"/>
                <a:ext cx="1347787" cy="1031875"/>
              </a:xfrm>
              <a:prstGeom prst="rect">
                <a:avLst/>
              </a:prstGeom>
              <a:solidFill>
                <a:srgbClr val="E20A16"/>
              </a:solidFill>
              <a:ln w="6350">
                <a:solidFill>
                  <a:srgbClr val="6D6E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dirty="0"/>
              </a:p>
            </p:txBody>
          </p:sp>
          <p:pic>
            <p:nvPicPr>
              <p:cNvPr id="30" name="Imagem 2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5604" y="2845713"/>
                <a:ext cx="545205" cy="5474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" name="Grupo 162"/>
            <p:cNvGrpSpPr>
              <a:grpSpLocks/>
            </p:cNvGrpSpPr>
            <p:nvPr/>
          </p:nvGrpSpPr>
          <p:grpSpPr bwMode="auto">
            <a:xfrm>
              <a:off x="2040459" y="1785516"/>
              <a:ext cx="5075237" cy="1006475"/>
              <a:chOff x="2156695" y="2395537"/>
              <a:chExt cx="5075377" cy="1006475"/>
            </a:xfrm>
          </p:grpSpPr>
          <p:grpSp>
            <p:nvGrpSpPr>
              <p:cNvPr id="25" name="Grupo 88"/>
              <p:cNvGrpSpPr>
                <a:grpSpLocks/>
              </p:cNvGrpSpPr>
              <p:nvPr/>
            </p:nvGrpSpPr>
            <p:grpSpPr bwMode="auto">
              <a:xfrm>
                <a:off x="2156695" y="2395537"/>
                <a:ext cx="5075377" cy="1006475"/>
                <a:chOff x="911225" y="2520800"/>
                <a:chExt cx="5073300" cy="1006635"/>
              </a:xfrm>
            </p:grpSpPr>
            <p:sp>
              <p:nvSpPr>
                <p:cNvPr id="27" name="Retângulo 26"/>
                <p:cNvSpPr/>
                <p:nvPr/>
              </p:nvSpPr>
              <p:spPr>
                <a:xfrm>
                  <a:off x="911225" y="2520800"/>
                  <a:ext cx="5073300" cy="100663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920746" y="2608127"/>
                  <a:ext cx="47607" cy="165126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26" name="Retângulo 85"/>
              <p:cNvSpPr>
                <a:spLocks noChangeArrowheads="1"/>
              </p:cNvSpPr>
              <p:nvPr/>
            </p:nvSpPr>
            <p:spPr bwMode="auto">
              <a:xfrm>
                <a:off x="2255123" y="2447751"/>
                <a:ext cx="4824545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Programação exclusiva e o melhor dos canais Band, </a:t>
                </a:r>
                <a:r>
                  <a:rPr lang="pt-BR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BandSports</a:t>
                </a:r>
                <a:r>
                  <a:rPr lang="pt-B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e </a:t>
                </a:r>
                <a:r>
                  <a:rPr lang="pt-BR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BandNews</a:t>
                </a:r>
                <a:endParaRPr lang="pt-B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" name="Grupo 7"/>
            <p:cNvGrpSpPr/>
            <p:nvPr/>
          </p:nvGrpSpPr>
          <p:grpSpPr>
            <a:xfrm>
              <a:off x="1119062" y="2927375"/>
              <a:ext cx="6832155" cy="539998"/>
              <a:chOff x="703013" y="3265934"/>
              <a:chExt cx="6832155" cy="539998"/>
            </a:xfrm>
          </p:grpSpPr>
          <p:sp>
            <p:nvSpPr>
              <p:cNvPr id="20" name="Retângulo 19"/>
              <p:cNvSpPr/>
              <p:nvPr/>
            </p:nvSpPr>
            <p:spPr bwMode="auto">
              <a:xfrm>
                <a:off x="703013" y="3265934"/>
                <a:ext cx="6832155" cy="53999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1" name="Retângulo 20"/>
              <p:cNvSpPr/>
              <p:nvPr/>
            </p:nvSpPr>
            <p:spPr bwMode="auto">
              <a:xfrm>
                <a:off x="703013" y="3365821"/>
                <a:ext cx="72354" cy="163311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2" name="Retângulo 85"/>
              <p:cNvSpPr>
                <a:spLocks noChangeArrowheads="1"/>
              </p:cNvSpPr>
              <p:nvPr/>
            </p:nvSpPr>
            <p:spPr bwMode="auto">
              <a:xfrm>
                <a:off x="3076169" y="3343954"/>
                <a:ext cx="4290426" cy="369332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pt-B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ea typeface="+mn-ea"/>
                  </a:rPr>
                  <a:t>450.000 </a:t>
                </a:r>
                <a:r>
                  <a:rPr lang="pt-BR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ea typeface="+mn-ea"/>
                  </a:rPr>
                  <a:t>pessoas </a:t>
                </a:r>
                <a:r>
                  <a:rPr lang="pt-B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ea typeface="+mn-ea"/>
                  </a:rPr>
                  <a:t>impactadas por dia</a:t>
                </a:r>
              </a:p>
            </p:txBody>
          </p:sp>
          <p:sp>
            <p:nvSpPr>
              <p:cNvPr id="23" name="Retângulo 22"/>
              <p:cNvSpPr/>
              <p:nvPr/>
            </p:nvSpPr>
            <p:spPr bwMode="auto">
              <a:xfrm>
                <a:off x="815727" y="3305622"/>
                <a:ext cx="2041524" cy="460689"/>
              </a:xfrm>
              <a:prstGeom prst="rect">
                <a:avLst/>
              </a:prstGeom>
              <a:solidFill>
                <a:srgbClr val="6D6E71"/>
              </a:solidFill>
              <a:ln w="635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dirty="0"/>
              </a:p>
            </p:txBody>
          </p:sp>
          <p:sp>
            <p:nvSpPr>
              <p:cNvPr id="24" name="CaixaDeTexto 117"/>
              <p:cNvSpPr txBox="1">
                <a:spLocks noChangeArrowheads="1"/>
              </p:cNvSpPr>
              <p:nvPr/>
            </p:nvSpPr>
            <p:spPr bwMode="auto">
              <a:xfrm>
                <a:off x="879227" y="3345542"/>
                <a:ext cx="197802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pt-BR" b="1" dirty="0">
                    <a:solidFill>
                      <a:schemeClr val="bg1"/>
                    </a:solidFill>
                    <a:latin typeface="Arial" charset="0"/>
                    <a:ea typeface="+mn-ea"/>
                  </a:rPr>
                  <a:t>Rio de Janeiro</a:t>
                </a:r>
                <a:endParaRPr lang="pt-BR" sz="1050" b="1" dirty="0">
                  <a:solidFill>
                    <a:schemeClr val="bg1"/>
                  </a:solidFill>
                  <a:latin typeface="Arial" charset="0"/>
                  <a:ea typeface="+mn-ea"/>
                </a:endParaRPr>
              </a:p>
            </p:txBody>
          </p:sp>
        </p:grpSp>
        <p:grpSp>
          <p:nvGrpSpPr>
            <p:cNvPr id="9" name="Grupo 8"/>
            <p:cNvGrpSpPr/>
            <p:nvPr/>
          </p:nvGrpSpPr>
          <p:grpSpPr>
            <a:xfrm>
              <a:off x="481831" y="3757563"/>
              <a:ext cx="3723481" cy="2308373"/>
              <a:chOff x="703014" y="4144963"/>
              <a:chExt cx="3723481" cy="2308373"/>
            </a:xfrm>
          </p:grpSpPr>
          <p:sp>
            <p:nvSpPr>
              <p:cNvPr id="11" name="Retângulo 10"/>
              <p:cNvSpPr/>
              <p:nvPr/>
            </p:nvSpPr>
            <p:spPr bwMode="auto">
              <a:xfrm>
                <a:off x="703014" y="4144963"/>
                <a:ext cx="3723481" cy="76669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Retângulo 85"/>
              <p:cNvSpPr>
                <a:spLocks noChangeArrowheads="1"/>
              </p:cNvSpPr>
              <p:nvPr/>
            </p:nvSpPr>
            <p:spPr bwMode="auto">
              <a:xfrm>
                <a:off x="741114" y="4203700"/>
                <a:ext cx="3685381" cy="65659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200"/>
                  </a:lnSpc>
                  <a:defRPr/>
                </a:pPr>
                <a:r>
                  <a:rPr lang="pt-B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34 km </a:t>
                </a:r>
                <a:r>
                  <a:rPr lang="pt-B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de praia com </a:t>
                </a:r>
                <a:r>
                  <a:rPr lang="pt-B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135 </a:t>
                </a:r>
                <a:r>
                  <a:rPr lang="pt-B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quiosques </a:t>
                </a:r>
                <a:r>
                  <a:rPr lang="pt-B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do Leme </a:t>
                </a: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ao Recreio</a:t>
                </a:r>
                <a:endPara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Retângulo 12"/>
              <p:cNvSpPr/>
              <p:nvPr/>
            </p:nvSpPr>
            <p:spPr bwMode="auto">
              <a:xfrm>
                <a:off x="703014" y="4229100"/>
                <a:ext cx="46038" cy="163513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Retângulo 13"/>
              <p:cNvSpPr/>
              <p:nvPr/>
            </p:nvSpPr>
            <p:spPr bwMode="auto">
              <a:xfrm>
                <a:off x="703014" y="5074880"/>
                <a:ext cx="3723481" cy="4572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" name="Retângulo 85"/>
              <p:cNvSpPr>
                <a:spLocks noChangeArrowheads="1"/>
              </p:cNvSpPr>
              <p:nvPr/>
            </p:nvSpPr>
            <p:spPr bwMode="auto">
              <a:xfrm>
                <a:off x="741114" y="5120918"/>
                <a:ext cx="3680802" cy="37446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200"/>
                  </a:lnSpc>
                  <a:defRPr/>
                </a:pPr>
                <a:r>
                  <a:rPr lang="pt-B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175 monitores</a:t>
                </a:r>
                <a:endPara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" name="Retângulo 15"/>
              <p:cNvSpPr/>
              <p:nvPr/>
            </p:nvSpPr>
            <p:spPr bwMode="auto">
              <a:xfrm>
                <a:off x="703014" y="5146318"/>
                <a:ext cx="46038" cy="163512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" name="Retângulo 16"/>
              <p:cNvSpPr/>
              <p:nvPr/>
            </p:nvSpPr>
            <p:spPr bwMode="auto">
              <a:xfrm>
                <a:off x="703014" y="5686638"/>
                <a:ext cx="3723481" cy="76669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" name="Retângulo 85"/>
              <p:cNvSpPr>
                <a:spLocks noChangeArrowheads="1"/>
              </p:cNvSpPr>
              <p:nvPr/>
            </p:nvSpPr>
            <p:spPr bwMode="auto">
              <a:xfrm>
                <a:off x="741114" y="5743788"/>
                <a:ext cx="3680802" cy="656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ts val="2200"/>
                  </a:lnSpc>
                </a:pPr>
                <a:r>
                  <a:rPr lang="pt-BR" sz="1400" dirty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100% de cobertura na orla marítima do Rio de Janeiro</a:t>
                </a:r>
              </a:p>
            </p:txBody>
          </p:sp>
          <p:sp>
            <p:nvSpPr>
              <p:cNvPr id="19" name="Retângulo 18"/>
              <p:cNvSpPr/>
              <p:nvPr/>
            </p:nvSpPr>
            <p:spPr bwMode="auto">
              <a:xfrm>
                <a:off x="703014" y="5767601"/>
                <a:ext cx="46038" cy="163512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57"/>
            <a:stretch/>
          </p:blipFill>
          <p:spPr>
            <a:xfrm>
              <a:off x="4460925" y="3602536"/>
              <a:ext cx="4104456" cy="265625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44" name="Imagem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4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1986</Words>
  <Application>Microsoft Office PowerPoint</Application>
  <PresentationFormat>Apresentação na tela (4:3)</PresentationFormat>
  <Paragraphs>307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6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Pablo Hernandez Alvares de A. Bahr</dc:creator>
  <cp:lastModifiedBy>Vanessa Kazumi Ebarra</cp:lastModifiedBy>
  <cp:revision>24</cp:revision>
  <dcterms:created xsi:type="dcterms:W3CDTF">2014-07-24T19:15:43Z</dcterms:created>
  <dcterms:modified xsi:type="dcterms:W3CDTF">2014-08-07T13:32:46Z</dcterms:modified>
</cp:coreProperties>
</file>